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69" r:id="rId2"/>
    <p:sldMasterId id="2147483675" r:id="rId3"/>
  </p:sldMasterIdLst>
  <p:notesMasterIdLst>
    <p:notesMasterId r:id="rId54"/>
  </p:notesMasterIdLst>
  <p:handoutMasterIdLst>
    <p:handoutMasterId r:id="rId55"/>
  </p:handoutMasterIdLst>
  <p:sldIdLst>
    <p:sldId id="289" r:id="rId4"/>
    <p:sldId id="760" r:id="rId5"/>
    <p:sldId id="758" r:id="rId6"/>
    <p:sldId id="526" r:id="rId7"/>
    <p:sldId id="420" r:id="rId8"/>
    <p:sldId id="759" r:id="rId9"/>
    <p:sldId id="268" r:id="rId10"/>
    <p:sldId id="455" r:id="rId11"/>
    <p:sldId id="530" r:id="rId12"/>
    <p:sldId id="789" r:id="rId13"/>
    <p:sldId id="836" r:id="rId14"/>
    <p:sldId id="790" r:id="rId15"/>
    <p:sldId id="761" r:id="rId16"/>
    <p:sldId id="762" r:id="rId17"/>
    <p:sldId id="273" r:id="rId18"/>
    <p:sldId id="332" r:id="rId19"/>
    <p:sldId id="798" r:id="rId20"/>
    <p:sldId id="770" r:id="rId21"/>
    <p:sldId id="799" r:id="rId22"/>
    <p:sldId id="771" r:id="rId23"/>
    <p:sldId id="773" r:id="rId24"/>
    <p:sldId id="767" r:id="rId25"/>
    <p:sldId id="772" r:id="rId26"/>
    <p:sldId id="800" r:id="rId27"/>
    <p:sldId id="775" r:id="rId28"/>
    <p:sldId id="791" r:id="rId29"/>
    <p:sldId id="795" r:id="rId30"/>
    <p:sldId id="766" r:id="rId31"/>
    <p:sldId id="305" r:id="rId32"/>
    <p:sldId id="834" r:id="rId33"/>
    <p:sldId id="321" r:id="rId34"/>
    <p:sldId id="322" r:id="rId35"/>
    <p:sldId id="339" r:id="rId36"/>
    <p:sldId id="327" r:id="rId37"/>
    <p:sldId id="336" r:id="rId38"/>
    <p:sldId id="328" r:id="rId39"/>
    <p:sldId id="331" r:id="rId40"/>
    <p:sldId id="797" r:id="rId41"/>
    <p:sldId id="801" r:id="rId42"/>
    <p:sldId id="796" r:id="rId43"/>
    <p:sldId id="837" r:id="rId44"/>
    <p:sldId id="838" r:id="rId45"/>
    <p:sldId id="839" r:id="rId46"/>
    <p:sldId id="828" r:id="rId47"/>
    <p:sldId id="827" r:id="rId48"/>
    <p:sldId id="829" r:id="rId49"/>
    <p:sldId id="830" r:id="rId50"/>
    <p:sldId id="831" r:id="rId51"/>
    <p:sldId id="832" r:id="rId52"/>
    <p:sldId id="833" r:id="rId53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ita Karņicka" initials="IK" lastIdx="1" clrIdx="0">
    <p:extLst>
      <p:ext uri="{19B8F6BF-5375-455C-9EA6-DF929625EA0E}">
        <p15:presenceInfo xmlns:p15="http://schemas.microsoft.com/office/powerpoint/2012/main" userId="S-1-5-21-124124317-3752688026-3194691167-1170" providerId="AD"/>
      </p:ext>
    </p:extLst>
  </p:cmAuthor>
  <p:cmAuthor id="2" name="Baiba Auzāne" initials="BA" lastIdx="3" clrIdx="1">
    <p:extLst>
      <p:ext uri="{19B8F6BF-5375-455C-9EA6-DF929625EA0E}">
        <p15:presenceInfo xmlns:p15="http://schemas.microsoft.com/office/powerpoint/2012/main" userId="S-1-5-21-124124317-3752688026-3194691167-11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AC6"/>
    <a:srgbClr val="9900CC"/>
    <a:srgbClr val="EEDFEC"/>
    <a:srgbClr val="B73F09"/>
    <a:srgbClr val="FFCCFF"/>
    <a:srgbClr val="000000"/>
    <a:srgbClr val="CCCCFF"/>
    <a:srgbClr val="CCFF33"/>
    <a:srgbClr val="3399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8" autoAdjust="0"/>
    <p:restoredTop sz="94667" autoAdjust="0"/>
  </p:normalViewPr>
  <p:slideViewPr>
    <p:cSldViewPr snapToGrid="0" snapToObjects="1">
      <p:cViewPr varScale="1">
        <p:scale>
          <a:sx n="108" d="100"/>
          <a:sy n="108" d="100"/>
        </p:scale>
        <p:origin x="166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ita.karnicka\Documents\DARBS_2022\Aprekini\Prezentacijas\DS_prezentac_aprekin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ita.karnicka\Documents\DARBS_2022\Aprekini\Prezentacijas\30082022\I_pusg_prezentac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1%20-%20pusgads\pusgads-anketa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1%20-%20pusgads\2021-anketa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ocuments\99-dnams\aptauja\2022-pusgads\aptauja_2022-06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ita.karnicka\Desktop\I_pusg_prezenta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ita.karnicka\Desktop\I_pusg_prezentac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ita.karnicka\Desktop\I_pusg_prezentac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710231814054922E-2"/>
          <c:y val="1.6987459900845659E-4"/>
          <c:w val="0.97088219120986641"/>
          <c:h val="0.80718115096724019"/>
        </c:manualLayout>
      </c:layout>
      <c:area3D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Bērnu skaits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21-4753-850E-8DE384AFF9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21-4753-850E-8DE384AFF9BC}"/>
                </c:ext>
              </c:extLst>
            </c:dLbl>
            <c:dLbl>
              <c:idx val="2"/>
              <c:layout>
                <c:manualLayout>
                  <c:x val="-4.901960784313741E-3"/>
                  <c:y val="-0.126543209876543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chemeClr val="bg1"/>
                      </a:solidFill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21-4753-850E-8DE384AFF9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21-4753-850E-8DE384AFF9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21-4753-850E-8DE384AFF9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21-4753-850E-8DE384AFF9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21-4753-850E-8DE384AFF9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21-4753-850E-8DE384AFF9BC}"/>
                </c:ext>
              </c:extLst>
            </c:dLbl>
            <c:dLbl>
              <c:idx val="8"/>
              <c:layout>
                <c:manualLayout>
                  <c:x val="-1.1437908496732041E-2"/>
                  <c:y val="-0.231481481481481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chemeClr val="bg1"/>
                      </a:solidFill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21-4753-850E-8DE384AFF9B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21-4753-850E-8DE384AFF9B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721-4753-850E-8DE384AFF9BC}"/>
                </c:ext>
              </c:extLst>
            </c:dLbl>
            <c:dLbl>
              <c:idx val="11"/>
              <c:layout>
                <c:manualLayout>
                  <c:x val="0"/>
                  <c:y val="-0.188271604938271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>
                      <a:solidFill>
                        <a:schemeClr val="bg1"/>
                      </a:solidFill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21-4753-850E-8DE384AFF9B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721-4753-850E-8DE384AFF9B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721-4753-850E-8DE384AFF9B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721-4753-850E-8DE384AFF9BC}"/>
                </c:ext>
              </c:extLst>
            </c:dLbl>
            <c:dLbl>
              <c:idx val="15"/>
              <c:layout>
                <c:manualLayout>
                  <c:x val="-2.1836319518845765E-2"/>
                  <c:y val="-0.25000000000000006"/>
                </c:manualLayout>
              </c:layout>
              <c:tx>
                <c:rich>
                  <a:bodyPr/>
                  <a:lstStyle/>
                  <a:p>
                    <a:fld id="{A2BBACF1-56F3-4FE9-AF0F-564903B0787E}" type="VALUE">
                      <a:rPr lang="en-US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721-4753-850E-8DE384AFF9B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721-4753-850E-8DE384AFF9B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721-4753-850E-8DE384AFF9BC}"/>
                </c:ext>
              </c:extLst>
            </c:dLbl>
            <c:dLbl>
              <c:idx val="18"/>
              <c:layout>
                <c:manualLayout>
                  <c:x val="-5.174173509794127E-2"/>
                  <c:y val="-0.2361109895985224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 baseline="0">
                        <a:solidFill>
                          <a:schemeClr val="bg1"/>
                        </a:solidFill>
                      </a:defRPr>
                    </a:pPr>
                    <a:fld id="{4DA18E87-E4CF-417F-90C0-43F57B612924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b="1" baseline="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02627948602519E-2"/>
                      <c:h val="0.11327160493827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B721-4753-850E-8DE384AFF9B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9.9668216241922375E-2"/>
                      <c:h val="7.00617283950617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B721-4753-850E-8DE384AFF9BC}"/>
                </c:ext>
              </c:extLst>
            </c:dLbl>
            <c:dLbl>
              <c:idx val="20"/>
              <c:layout>
                <c:manualLayout>
                  <c:x val="5.9581320848499132E-2"/>
                  <c:y val="-0.3503085204627199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1">
                        <a:solidFill>
                          <a:srgbClr val="FF0000"/>
                        </a:solidFill>
                      </a:defRPr>
                    </a:pPr>
                    <a:r>
                      <a:rPr lang="en-US" sz="2000" dirty="0">
                        <a:solidFill>
                          <a:srgbClr val="B73F09"/>
                        </a:solidFill>
                      </a:rPr>
                      <a:t>5866</a:t>
                    </a:r>
                  </a:p>
                  <a:p>
                    <a:pPr>
                      <a:defRPr sz="2000" b="1">
                        <a:solidFill>
                          <a:srgbClr val="FF0000"/>
                        </a:solidFill>
                      </a:defRPr>
                    </a:pPr>
                    <a:r>
                      <a:rPr lang="en-US" sz="2000" dirty="0">
                        <a:solidFill>
                          <a:srgbClr val="B73F09"/>
                        </a:solidFill>
                      </a:rPr>
                      <a:t>(+474)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08949988481274"/>
                      <c:h val="0.1935185185185184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B721-4753-850E-8DE384AFF9BC}"/>
                </c:ext>
              </c:extLst>
            </c:dLbl>
            <c:dLbl>
              <c:idx val="21"/>
              <c:layout>
                <c:manualLayout>
                  <c:x val="-4.5469955384381117E-2"/>
                  <c:y val="-0.1450617283950617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5392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743-4220-8357-AE89AC4F92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Sheet1!$B$1:$W$1</c:f>
              <c:strCach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strCache>
            </c:strRef>
          </c:cat>
          <c:val>
            <c:numRef>
              <c:f>Sheet1!$B$2:$W$2</c:f>
              <c:numCache>
                <c:formatCode>General</c:formatCode>
                <c:ptCount val="22"/>
                <c:pt idx="0">
                  <c:v>5921</c:v>
                </c:pt>
                <c:pt idx="1">
                  <c:v>5661</c:v>
                </c:pt>
                <c:pt idx="2">
                  <c:v>5137</c:v>
                </c:pt>
                <c:pt idx="3">
                  <c:v>6455</c:v>
                </c:pt>
                <c:pt idx="4">
                  <c:v>6441</c:v>
                </c:pt>
                <c:pt idx="5">
                  <c:v>6752</c:v>
                </c:pt>
                <c:pt idx="6">
                  <c:v>7100</c:v>
                </c:pt>
                <c:pt idx="7">
                  <c:v>7344</c:v>
                </c:pt>
                <c:pt idx="8">
                  <c:v>7404</c:v>
                </c:pt>
                <c:pt idx="9">
                  <c:v>6718</c:v>
                </c:pt>
                <c:pt idx="10">
                  <c:v>6236</c:v>
                </c:pt>
                <c:pt idx="11">
                  <c:v>5760</c:v>
                </c:pt>
                <c:pt idx="12">
                  <c:v>6191</c:v>
                </c:pt>
                <c:pt idx="13">
                  <c:v>6690</c:v>
                </c:pt>
                <c:pt idx="14">
                  <c:v>7064</c:v>
                </c:pt>
                <c:pt idx="15">
                  <c:v>7234</c:v>
                </c:pt>
                <c:pt idx="16">
                  <c:v>7112</c:v>
                </c:pt>
                <c:pt idx="17">
                  <c:v>6586</c:v>
                </c:pt>
                <c:pt idx="18">
                  <c:v>6013</c:v>
                </c:pt>
                <c:pt idx="19">
                  <c:v>5910</c:v>
                </c:pt>
                <c:pt idx="20">
                  <c:v>5392</c:v>
                </c:pt>
                <c:pt idx="21">
                  <c:v>5866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721-4753-850E-8DE384AFF9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77022792"/>
        <c:axId val="377015344"/>
        <c:axId val="0"/>
      </c:area3DChart>
      <c:catAx>
        <c:axId val="377022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7015344"/>
        <c:crosses val="autoZero"/>
        <c:auto val="1"/>
        <c:lblAlgn val="ctr"/>
        <c:lblOffset val="100"/>
        <c:noMultiLvlLbl val="0"/>
      </c:catAx>
      <c:valAx>
        <c:axId val="3770153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77022792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2026463688821219E-4"/>
          <c:w val="0.65551747245104974"/>
          <c:h val="0.99947973536311163"/>
        </c:manualLayout>
      </c:layout>
      <c:pie3DChart>
        <c:varyColors val="1"/>
        <c:ser>
          <c:idx val="0"/>
          <c:order val="0"/>
          <c:tx>
            <c:strRef>
              <c:f>INV_2022!$B$8</c:f>
              <c:strCache>
                <c:ptCount val="1"/>
                <c:pt idx="0">
                  <c:v>Īpatsvars, %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99FF66"/>
              </a:solidFill>
              <a:ln w="9525">
                <a:solidFill>
                  <a:schemeClr val="tx1">
                    <a:lumMod val="50000"/>
                  </a:schemeClr>
                </a:solidFill>
              </a:ln>
              <a:effectLst/>
              <a:sp3d contourW="9525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11-4721-A5BA-D9EF983C3784}"/>
              </c:ext>
            </c:extLst>
          </c:dPt>
          <c:dPt>
            <c:idx val="1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9525">
                <a:solidFill>
                  <a:schemeClr val="tx1">
                    <a:lumMod val="50000"/>
                  </a:schemeClr>
                </a:solidFill>
              </a:ln>
              <a:effectLst/>
              <a:sp3d contourW="9525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F11-4721-A5BA-D9EF983C3784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9525">
                <a:solidFill>
                  <a:schemeClr val="tx1">
                    <a:lumMod val="50000"/>
                  </a:schemeClr>
                </a:solidFill>
              </a:ln>
              <a:effectLst/>
              <a:sp3d contourW="9525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F11-4721-A5BA-D9EF983C3784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INV_2022!$A$9:$A$11</c:f>
              <c:strCache>
                <c:ptCount val="3"/>
                <c:pt idx="0">
                  <c:v>Medicīnas ierīces un aprīkojums dzemdību palīdzības nodrošināšanai, grūtnieču aprūpei, jaundzimušo aprūpei </c:v>
                </c:pt>
                <c:pt idx="1">
                  <c:v>Saimnieciskie pamatlīdzekļi, datortehnika un programmas</c:v>
                </c:pt>
                <c:pt idx="2">
                  <c:v>Investīcijas nomātajos pamatlīdzekļos</c:v>
                </c:pt>
              </c:strCache>
            </c:strRef>
          </c:cat>
          <c:val>
            <c:numRef>
              <c:f>INV_2022!$B$9:$B$11</c:f>
              <c:numCache>
                <c:formatCode>0.00</c:formatCode>
                <c:ptCount val="3"/>
                <c:pt idx="0">
                  <c:v>42.19</c:v>
                </c:pt>
                <c:pt idx="1">
                  <c:v>15.47</c:v>
                </c:pt>
                <c:pt idx="2">
                  <c:v>42.34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11-4721-A5BA-D9EF983C378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1905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0.63364155085473928"/>
          <c:y val="0"/>
          <c:w val="0.36343291661771582"/>
          <c:h val="0.999958455409908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7030A0"/>
              </a:solidFill>
              <a:latin typeface="DM Sans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02202215198871"/>
          <c:y val="4.1497233903559555E-2"/>
          <c:w val="0.85578538225711831"/>
          <c:h val="0.75459418269580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Investīcijas!$B$30</c:f>
              <c:strCache>
                <c:ptCount val="1"/>
                <c:pt idx="0">
                  <c:v>Pamatlīdzekļu iegāde</c:v>
                </c:pt>
              </c:strCache>
            </c:strRef>
          </c:tx>
          <c:spPr>
            <a:solidFill>
              <a:srgbClr val="CCCCFF"/>
            </a:solidFill>
            <a:ln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6.2518529421429162E-3"/>
                  <c:y val="0.2312209972739702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7030A0"/>
                        </a:solidFill>
                        <a:latin typeface="DM Sans" pitchFamily="2" charset="-70"/>
                        <a:ea typeface="+mn-ea"/>
                        <a:cs typeface="+mn-cs"/>
                      </a:defRPr>
                    </a:pPr>
                    <a:fld id="{4067AAE8-258C-468F-BC04-DFE98BB7187D}" type="VALUE">
                      <a:rPr lang="en-US" smtClean="0"/>
                      <a:pPr>
                        <a:defRPr sz="1800" b="1">
                          <a:solidFill>
                            <a:srgbClr val="7030A0"/>
                          </a:solidFill>
                          <a:latin typeface="DM Sans" pitchFamily="2" charset="-70"/>
                        </a:defRPr>
                      </a:pPr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400" dirty="0"/>
                      <a:t>t.sk. 59 490 med. </a:t>
                    </a:r>
                    <a:r>
                      <a:rPr lang="en-US" sz="1400" dirty="0" err="1"/>
                      <a:t>ier</a:t>
                    </a:r>
                    <a:r>
                      <a:rPr lang="en-US" sz="1400" dirty="0"/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7030A0"/>
                      </a:solidFill>
                      <a:latin typeface="DM Sans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40589909090922"/>
                      <c:h val="0.23184714839049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36B-42F8-AA45-0252444F0859}"/>
                </c:ext>
              </c:extLst>
            </c:dLbl>
            <c:dLbl>
              <c:idx val="1"/>
              <c:layout>
                <c:manualLayout>
                  <c:x val="-2.3444448533035929E-3"/>
                  <c:y val="9.85920432537942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rgbClr val="7030A0"/>
                        </a:solidFill>
                        <a:latin typeface="DM Sans" pitchFamily="2" charset="-70"/>
                        <a:ea typeface="+mn-ea"/>
                        <a:cs typeface="+mn-cs"/>
                      </a:defRPr>
                    </a:pPr>
                    <a:fld id="{8C15591D-C013-4B8A-A316-393C99445296}" type="VALUE">
                      <a:rPr lang="en-US" smtClean="0"/>
                      <a:pPr>
                        <a:defRPr sz="1800" b="1">
                          <a:solidFill>
                            <a:srgbClr val="7030A0"/>
                          </a:solidFill>
                          <a:latin typeface="DM Sans" pitchFamily="2" charset="-70"/>
                        </a:defRPr>
                      </a:pPr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400" dirty="0"/>
                      <a:t>t.sk.  </a:t>
                    </a:r>
                  </a:p>
                  <a:p>
                    <a:pPr>
                      <a:defRPr sz="1800" b="1">
                        <a:solidFill>
                          <a:srgbClr val="7030A0"/>
                        </a:solidFill>
                        <a:latin typeface="DM Sans" pitchFamily="2" charset="-70"/>
                      </a:defRPr>
                    </a:pPr>
                    <a:r>
                      <a:rPr lang="en-US" sz="1400" dirty="0"/>
                      <a:t>177 640 med. </a:t>
                    </a:r>
                    <a:r>
                      <a:rPr lang="en-US" sz="1400" dirty="0" err="1"/>
                      <a:t>ier</a:t>
                    </a:r>
                    <a:r>
                      <a:rPr lang="en-US" sz="1400" dirty="0"/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7030A0"/>
                      </a:solidFill>
                      <a:latin typeface="DM Sans" pitchFamily="2" charset="-70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16569859349308"/>
                      <c:h val="0.412871550250173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36B-42F8-AA45-0252444F08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Investīcijas!$C$29:$D$29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Investīcijas!$C$30:$D$30</c:f>
              <c:numCache>
                <c:formatCode>#,##0</c:formatCode>
                <c:ptCount val="2"/>
                <c:pt idx="0">
                  <c:v>75280</c:v>
                </c:pt>
                <c:pt idx="1">
                  <c:v>233513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6B-42F8-AA45-0252444F0859}"/>
            </c:ext>
          </c:extLst>
        </c:ser>
        <c:ser>
          <c:idx val="1"/>
          <c:order val="1"/>
          <c:tx>
            <c:strRef>
              <c:f>Investīcijas!$B$31</c:f>
              <c:strCache>
                <c:ptCount val="1"/>
                <c:pt idx="0">
                  <c:v>Investīcijas nomātā pamatlīdzeklī</c:v>
                </c:pt>
              </c:strCache>
            </c:strRef>
          </c:tx>
          <c:spPr>
            <a:solidFill>
              <a:srgbClr val="CCFF99"/>
            </a:solidFill>
            <a:ln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Investīcijas!$C$29:$D$29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Investīcijas!$C$31:$D$31</c:f>
              <c:numCache>
                <c:formatCode>#,##0</c:formatCode>
                <c:ptCount val="2"/>
                <c:pt idx="0">
                  <c:v>50259</c:v>
                </c:pt>
                <c:pt idx="1">
                  <c:v>23674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6B-42F8-AA45-0252444F08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04850720"/>
        <c:axId val="804867776"/>
      </c:barChart>
      <c:catAx>
        <c:axId val="80485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endParaRPr lang="lv-LV"/>
          </a:p>
        </c:txPr>
        <c:crossAx val="804867776"/>
        <c:crosses val="autoZero"/>
        <c:auto val="1"/>
        <c:lblAlgn val="ctr"/>
        <c:lblOffset val="100"/>
        <c:noMultiLvlLbl val="0"/>
      </c:catAx>
      <c:valAx>
        <c:axId val="80486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endParaRPr lang="lv-LV"/>
          </a:p>
        </c:txPr>
        <c:crossAx val="80485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7030A0"/>
              </a:solidFill>
              <a:latin typeface="DM Sans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400" dirty="0"/>
              <a:t>Aizpildītas anketas</a:t>
            </a:r>
          </a:p>
        </c:rich>
      </c:tx>
      <c:layout>
        <c:manualLayout>
          <c:xMode val="edge"/>
          <c:yMode val="edge"/>
          <c:x val="0.21479017478768625"/>
          <c:y val="3.3640983724423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'anketas-kopskaits'!$A$6</c:f>
              <c:strCache>
                <c:ptCount val="1"/>
                <c:pt idx="0">
                  <c:v>Aizpildītas anketas</c:v>
                </c:pt>
              </c:strCache>
            </c:strRef>
          </c:tx>
          <c:spPr>
            <a:solidFill>
              <a:srgbClr val="7030A0"/>
            </a:solidFill>
          </c:spPr>
          <c:explosion val="40"/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FE0-4D14-8E57-E6394ED660AB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FE0-4D14-8E57-E6394ED660AB}"/>
              </c:ext>
            </c:extLst>
          </c:dPt>
          <c:dLbls>
            <c:dLbl>
              <c:idx val="0"/>
              <c:layout>
                <c:manualLayout>
                  <c:x val="5.0944718879479683E-2"/>
                  <c:y val="-9.95679575151402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74213836477988"/>
                      <c:h val="9.8596941076859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FE0-4D14-8E57-E6394ED660AB}"/>
                </c:ext>
              </c:extLst>
            </c:dLbl>
            <c:dLbl>
              <c:idx val="1"/>
              <c:layout>
                <c:manualLayout>
                  <c:x val="-8.9272097178890383E-2"/>
                  <c:y val="2.00548108751077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088050314465409"/>
                      <c:h val="0.10523870201164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FE0-4D14-8E57-E6394ED660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'anketas-kopskaits'!$B$5:$C$5</c:f>
              <c:strCache>
                <c:ptCount val="2"/>
                <c:pt idx="0">
                  <c:v>RDN</c:v>
                </c:pt>
                <c:pt idx="1">
                  <c:v>Citi</c:v>
                </c:pt>
              </c:strCache>
            </c:strRef>
          </c:cat>
          <c:val>
            <c:numRef>
              <c:f>'anketas-kopskaits'!$B$6:$C$6</c:f>
              <c:numCache>
                <c:formatCode>General</c:formatCode>
                <c:ptCount val="2"/>
                <c:pt idx="0">
                  <c:v>1401</c:v>
                </c:pt>
                <c:pt idx="1">
                  <c:v>5148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E0-4D14-8E57-E6394ED660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aptvere!$B$2</c:f>
              <c:strCache>
                <c:ptCount val="1"/>
                <c:pt idx="0">
                  <c:v>Izrakstīto skaits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aptvere!$A$3:$A$4</c:f>
              <c:strCache>
                <c:ptCount val="2"/>
                <c:pt idx="0">
                  <c:v>Rīgas Dzemdību nams, SIA</c:v>
                </c:pt>
                <c:pt idx="1">
                  <c:v>Citas slimnīcas</c:v>
                </c:pt>
              </c:strCache>
            </c:strRef>
          </c:cat>
          <c:val>
            <c:numRef>
              <c:f>aptvere!$B$3:$B$4</c:f>
              <c:numCache>
                <c:formatCode>General</c:formatCode>
                <c:ptCount val="2"/>
                <c:pt idx="0">
                  <c:v>2826</c:v>
                </c:pt>
                <c:pt idx="1">
                  <c:v>89439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A-405D-B63D-6DA294B17979}"/>
            </c:ext>
          </c:extLst>
        </c:ser>
        <c:ser>
          <c:idx val="1"/>
          <c:order val="1"/>
          <c:tx>
            <c:strRef>
              <c:f>aptvere!$C$2</c:f>
              <c:strCache>
                <c:ptCount val="1"/>
                <c:pt idx="0">
                  <c:v>Piekritušo skaits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CF43AD0-2023-4DC8-9696-126005D5A548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F35DFF2D-280C-4B96-827C-0ACBCBB6EF2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14A-405D-B63D-6DA294B1797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56A967D-1144-460A-ADF3-16E418A5B10A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DEE9C755-3C58-4FC4-809F-2FFDFBCE47A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14A-405D-B63D-6DA294B17979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aptvere!$A$3:$A$4</c:f>
              <c:strCache>
                <c:ptCount val="2"/>
                <c:pt idx="0">
                  <c:v>Rīgas Dzemdību nams, SIA</c:v>
                </c:pt>
                <c:pt idx="1">
                  <c:v>Citas slimnīcas</c:v>
                </c:pt>
              </c:strCache>
            </c:strRef>
          </c:cat>
          <c:val>
            <c:numRef>
              <c:f>aptvere!$C$3:$C$4</c:f>
              <c:numCache>
                <c:formatCode>General</c:formatCode>
                <c:ptCount val="2"/>
                <c:pt idx="0">
                  <c:v>2333</c:v>
                </c:pt>
                <c:pt idx="1">
                  <c:v>25148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aptvere!$M$3:$M$4</c15:f>
                <c15:dlblRangeCache>
                  <c:ptCount val="2"/>
                  <c:pt idx="0">
                    <c:v>49.6%</c:v>
                  </c:pt>
                  <c:pt idx="1">
                    <c:v>7.6%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514A-405D-B63D-6DA294B17979}"/>
            </c:ext>
          </c:extLst>
        </c:ser>
        <c:ser>
          <c:idx val="2"/>
          <c:order val="2"/>
          <c:tx>
            <c:strRef>
              <c:f>aptvere!$D$2</c:f>
              <c:strCache>
                <c:ptCount val="1"/>
                <c:pt idx="0">
                  <c:v>Anketas iesniegušo skaits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CAE12AE-DDFE-485F-A365-0FD95D694B1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F8828F82-C99B-4E07-B962-C50B59D1F6BC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14A-405D-B63D-6DA294B1797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26EAD25-D5D0-41CC-8714-C7B6248730FD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FF5F318C-C1C7-45E6-BAE6-67CF6F4F284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14A-405D-B63D-6DA294B17979}"/>
                </c:ext>
              </c:extLst>
            </c:dLbl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aptvere!$A$3:$A$4</c:f>
              <c:strCache>
                <c:ptCount val="2"/>
                <c:pt idx="0">
                  <c:v>Rīgas Dzemdību nams, SIA</c:v>
                </c:pt>
                <c:pt idx="1">
                  <c:v>Citas slimnīcas</c:v>
                </c:pt>
              </c:strCache>
            </c:strRef>
          </c:cat>
          <c:val>
            <c:numRef>
              <c:f>aptvere!$D$3:$D$4</c:f>
              <c:numCache>
                <c:formatCode>General</c:formatCode>
                <c:ptCount val="2"/>
                <c:pt idx="0">
                  <c:v>1401</c:v>
                </c:pt>
                <c:pt idx="1">
                  <c:v>6546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aptvere!$O$3:$O$4</c15:f>
                <c15:dlblRangeCache>
                  <c:ptCount val="2"/>
                  <c:pt idx="0">
                    <c:v>60.1%</c:v>
                  </c:pt>
                  <c:pt idx="1">
                    <c:v>26.0%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514A-405D-B63D-6DA294B179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2409680"/>
        <c:axId val="272417168"/>
        <c:axId val="0"/>
      </c:bar3DChart>
      <c:catAx>
        <c:axId val="27240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72417168"/>
        <c:crosses val="autoZero"/>
        <c:auto val="1"/>
        <c:lblAlgn val="ctr"/>
        <c:lblOffset val="100"/>
        <c:noMultiLvlLbl val="0"/>
      </c:catAx>
      <c:valAx>
        <c:axId val="27241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7240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12775215431264"/>
          <c:y val="9.3328750267325289E-2"/>
          <c:w val="0.43280516527406188"/>
          <c:h val="0.80717672210283109"/>
        </c:manualLayout>
      </c:layout>
      <c:pieChart>
        <c:varyColors val="1"/>
        <c:ser>
          <c:idx val="0"/>
          <c:order val="0"/>
          <c:explosion val="12"/>
          <c:dPt>
            <c:idx val="0"/>
            <c:bubble3D val="0"/>
            <c:explosion val="9"/>
            <c:spPr>
              <a:solidFill>
                <a:srgbClr val="BD24F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75-47E8-AB31-4930EA213759}"/>
              </c:ext>
            </c:extLst>
          </c:dPt>
          <c:dPt>
            <c:idx val="1"/>
            <c:bubble3D val="0"/>
            <c:explosion val="4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75-47E8-AB31-4930EA213759}"/>
              </c:ext>
            </c:extLst>
          </c:dPt>
          <c:dPt>
            <c:idx val="2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75-47E8-AB31-4930EA21375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75-47E8-AB31-4930EA21375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F75-47E8-AB31-4930EA213759}"/>
              </c:ext>
            </c:extLst>
          </c:dPt>
          <c:dLbls>
            <c:dLbl>
              <c:idx val="0"/>
              <c:layout>
                <c:manualLayout>
                  <c:x val="9.6840223097112862E-2"/>
                  <c:y val="0.167683727034120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75-47E8-AB31-4930EA213759}"/>
                </c:ext>
              </c:extLst>
            </c:dLbl>
            <c:dLbl>
              <c:idx val="1"/>
              <c:layout>
                <c:manualLayout>
                  <c:x val="-0.13187926509186362"/>
                  <c:y val="-0.2453966170895304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75-47E8-AB31-4930EA213759}"/>
                </c:ext>
              </c:extLst>
            </c:dLbl>
            <c:dLbl>
              <c:idx val="2"/>
              <c:layout>
                <c:manualLayout>
                  <c:x val="-7.7852799650043741E-2"/>
                  <c:y val="-8.046697287839020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75-47E8-AB31-4930EA213759}"/>
                </c:ext>
              </c:extLst>
            </c:dLbl>
            <c:dLbl>
              <c:idx val="3"/>
              <c:layout>
                <c:manualLayout>
                  <c:x val="-1.3902230971128596E-2"/>
                  <c:y val="5.787037037037036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08333333333335"/>
                      <c:h val="0.306712962962962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F75-47E8-AB31-4930EA2137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660033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pakalpojumi!$A$12:$E$12</c:f>
              <c:strCache>
                <c:ptCount val="5"/>
                <c:pt idx="0">
                  <c:v>Grūtnieču aprūpe</c:v>
                </c:pt>
                <c:pt idx="1">
                  <c:v>USG</c:v>
                </c:pt>
                <c:pt idx="2">
                  <c:v>Aprūpe dzemdībās</c:v>
                </c:pt>
                <c:pt idx="3">
                  <c:v>Speciālista maksas konsultācijas, cits</c:v>
                </c:pt>
                <c:pt idx="4">
                  <c:v>Lekcijas, nodarbības</c:v>
                </c:pt>
              </c:strCache>
            </c:strRef>
          </c:cat>
          <c:val>
            <c:numRef>
              <c:f>pakalpojumi!$A$13:$E$13</c:f>
              <c:numCache>
                <c:formatCode>General</c:formatCode>
                <c:ptCount val="5"/>
                <c:pt idx="0">
                  <c:v>32</c:v>
                </c:pt>
                <c:pt idx="1">
                  <c:v>37</c:v>
                </c:pt>
                <c:pt idx="2">
                  <c:v>44</c:v>
                </c:pt>
                <c:pt idx="3">
                  <c:v>9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F75-47E8-AB31-4930EA2137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9F-4536-B17F-B841DEBC1B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9F-4536-B17F-B841DEBC1B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9F-4536-B17F-B841DEBC1B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09F-4536-B17F-B841DEBC1BC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09F-4536-B17F-B841DEBC1BC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09F-4536-B17F-B841DEBC1BC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21BA075-16A2-4C2F-A7A8-D9E2E3F0387C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  <a:fld id="{83FF8BD9-742E-4671-818D-B0A21BB35014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09F-4536-B17F-B841DEBC1BC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0E36BA0-93EA-49CE-81E4-D70F23796D12}" type="CATEGORYNAME">
                      <a:rPr lang="lv-LV" smtClean="0"/>
                      <a:pPr/>
                      <a:t>[CATEGORY NAME]</a:t>
                    </a:fld>
                    <a:r>
                      <a:rPr lang="lv-LV" baseline="0"/>
                      <a:t> </a:t>
                    </a:r>
                    <a:fld id="{4FF4263A-C1B2-4A8D-A398-773A588D5BBB}" type="PERCENTAGE">
                      <a:rPr lang="lv-LV" baseline="0" smtClean="0"/>
                      <a:pPr/>
                      <a:t>[PERCENTAGE]</a:t>
                    </a:fld>
                    <a:endParaRPr lang="lv-LV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9F-4536-B17F-B841DEBC1BC6}"/>
                </c:ext>
              </c:extLst>
            </c:dLbl>
            <c:dLbl>
              <c:idx val="2"/>
              <c:layout>
                <c:manualLayout>
                  <c:x val="-1.213828985396552E-2"/>
                  <c:y val="8.8566678811096144E-2"/>
                </c:manualLayout>
              </c:layout>
              <c:tx>
                <c:rich>
                  <a:bodyPr/>
                  <a:lstStyle/>
                  <a:p>
                    <a:fld id="{0344D2A1-E3F4-4074-9F7E-A01185ADD4E8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  <a:fld id="{582981D5-8FBE-4A08-A2D1-AC1EB3979879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09F-4536-B17F-B841DEBC1B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D259E16-48F3-4D82-A254-F3D0F2C7A484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</a:t>
                    </a:r>
                    <a:fld id="{6E4B4B92-3CF2-4826-866F-E00D538BC164}" type="PERCENTAGE">
                      <a:rPr lang="en-US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09F-4536-B17F-B841DEBC1BC6}"/>
                </c:ext>
              </c:extLst>
            </c:dLbl>
            <c:dLbl>
              <c:idx val="4"/>
              <c:layout>
                <c:manualLayout>
                  <c:x val="-2.4824936528780771E-2"/>
                  <c:y val="2.6425477385699416E-2"/>
                </c:manualLayout>
              </c:layout>
              <c:tx>
                <c:rich>
                  <a:bodyPr/>
                  <a:lstStyle/>
                  <a:p>
                    <a:fld id="{2B051999-B184-4E2E-8328-A0BC6006FA5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  <a:fld id="{2CCEF467-6CAB-46B9-9A36-B6F0D81EFD3C}" type="PERCENTAGE">
                      <a:rPr lang="en-US" baseline="0" smtClean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09F-4536-B17F-B841DEBC1BC6}"/>
                </c:ext>
              </c:extLst>
            </c:dLbl>
            <c:dLbl>
              <c:idx val="5"/>
              <c:layout>
                <c:manualLayout>
                  <c:x val="0.45383477481251738"/>
                  <c:y val="8.4832349901514323E-4"/>
                </c:manualLayout>
              </c:layout>
              <c:tx>
                <c:rich>
                  <a:bodyPr/>
                  <a:lstStyle/>
                  <a:p>
                    <a:fld id="{6E901F65-E2EC-4FE0-997E-390A23ADA1EC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  <a:fld id="{C731609B-D33C-4D6C-AE2C-F8DFB661A491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09F-4536-B17F-B841DEBC1B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pakalpojumi!$A$95:$F$95</c:f>
              <c:strCache>
                <c:ptCount val="6"/>
                <c:pt idx="0">
                  <c:v>ginekologs, vecmāte</c:v>
                </c:pt>
                <c:pt idx="1">
                  <c:v>ģimenes ārsts</c:v>
                </c:pt>
                <c:pt idx="2">
                  <c:v>tuvinieki</c:v>
                </c:pt>
                <c:pt idx="3">
                  <c:v>mājaslapa</c:v>
                </c:pt>
                <c:pt idx="4">
                  <c:v>sociālie tīkli</c:v>
                </c:pt>
                <c:pt idx="5">
                  <c:v>cits</c:v>
                </c:pt>
              </c:strCache>
            </c:strRef>
          </c:cat>
          <c:val>
            <c:numRef>
              <c:f>pakalpojumi!$A$96:$F$96</c:f>
              <c:numCache>
                <c:formatCode>General</c:formatCode>
                <c:ptCount val="6"/>
                <c:pt idx="0">
                  <c:v>35</c:v>
                </c:pt>
                <c:pt idx="1">
                  <c:v>4</c:v>
                </c:pt>
                <c:pt idx="2">
                  <c:v>30</c:v>
                </c:pt>
                <c:pt idx="3">
                  <c:v>42</c:v>
                </c:pt>
                <c:pt idx="4">
                  <c:v>16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09F-4536-B17F-B841DEBC1B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pakalpojumi!$A$130</c:f>
              <c:strCache>
                <c:ptCount val="1"/>
                <c:pt idx="0">
                  <c:v>slikti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pakalpojumi!$B$129:$I$129</c:f>
              <c:strCache>
                <c:ptCount val="8"/>
                <c:pt idx="0">
                  <c:v>Ambulatoriskā nodaļa</c:v>
                </c:pt>
                <c:pt idx="1">
                  <c:v>Uzņemšanas nodaļa</c:v>
                </c:pt>
                <c:pt idx="2">
                  <c:v>Pirmsdzemdību aprūpe</c:v>
                </c:pt>
                <c:pt idx="3">
                  <c:v>Dzemdību centrs</c:v>
                </c:pt>
                <c:pt idx="4">
                  <c:v>Operāciju bloks</c:v>
                </c:pt>
                <c:pt idx="5">
                  <c:v>Anestezioloģijas dienests</c:v>
                </c:pt>
                <c:pt idx="6">
                  <c:v>Mātes un bērna apr.nod.</c:v>
                </c:pt>
                <c:pt idx="7">
                  <c:v>Jaudz.intensīvās terap.nod.</c:v>
                </c:pt>
              </c:strCache>
            </c:strRef>
          </c:cat>
          <c:val>
            <c:numRef>
              <c:f>pakalpojumi!$B$130:$I$130</c:f>
              <c:numCache>
                <c:formatCode>0%</c:formatCode>
                <c:ptCount val="8"/>
                <c:pt idx="0">
                  <c:v>5.4054054054054057E-2</c:v>
                </c:pt>
                <c:pt idx="1">
                  <c:v>9.8360655737704916E-2</c:v>
                </c:pt>
                <c:pt idx="2">
                  <c:v>0.10909090909090909</c:v>
                </c:pt>
                <c:pt idx="3">
                  <c:v>7.5471698113207544E-2</c:v>
                </c:pt>
                <c:pt idx="4">
                  <c:v>3.3333333333333333E-2</c:v>
                </c:pt>
                <c:pt idx="5">
                  <c:v>9.5238095238095233E-2</c:v>
                </c:pt>
                <c:pt idx="6">
                  <c:v>0.14035087719298245</c:v>
                </c:pt>
                <c:pt idx="7">
                  <c:v>3.7037037037037035E-2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B7-4C57-925B-44FEB927E83B}"/>
            </c:ext>
          </c:extLst>
        </c:ser>
        <c:ser>
          <c:idx val="1"/>
          <c:order val="1"/>
          <c:tx>
            <c:strRef>
              <c:f>pakalpojumi!$A$131</c:f>
              <c:strCache>
                <c:ptCount val="1"/>
                <c:pt idx="0">
                  <c:v>labi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pakalpojumi!$B$129:$I$129</c:f>
              <c:strCache>
                <c:ptCount val="8"/>
                <c:pt idx="0">
                  <c:v>Ambulatoriskā nodaļa</c:v>
                </c:pt>
                <c:pt idx="1">
                  <c:v>Uzņemšanas nodaļa</c:v>
                </c:pt>
                <c:pt idx="2">
                  <c:v>Pirmsdzemdību aprūpe</c:v>
                </c:pt>
                <c:pt idx="3">
                  <c:v>Dzemdību centrs</c:v>
                </c:pt>
                <c:pt idx="4">
                  <c:v>Operāciju bloks</c:v>
                </c:pt>
                <c:pt idx="5">
                  <c:v>Anestezioloģijas dienests</c:v>
                </c:pt>
                <c:pt idx="6">
                  <c:v>Mātes un bērna apr.nod.</c:v>
                </c:pt>
                <c:pt idx="7">
                  <c:v>Jaudz.intensīvās terap.nod.</c:v>
                </c:pt>
              </c:strCache>
            </c:strRef>
          </c:cat>
          <c:val>
            <c:numRef>
              <c:f>pakalpojumi!$B$131:$I$131</c:f>
              <c:numCache>
                <c:formatCode>0%</c:formatCode>
                <c:ptCount val="8"/>
                <c:pt idx="0">
                  <c:v>0.43243243243243246</c:v>
                </c:pt>
                <c:pt idx="1">
                  <c:v>0.26229508196721313</c:v>
                </c:pt>
                <c:pt idx="2">
                  <c:v>0.4</c:v>
                </c:pt>
                <c:pt idx="3">
                  <c:v>0.24528301886792453</c:v>
                </c:pt>
                <c:pt idx="4">
                  <c:v>0.4</c:v>
                </c:pt>
                <c:pt idx="5">
                  <c:v>0.19047619047619047</c:v>
                </c:pt>
                <c:pt idx="6">
                  <c:v>0.31578947368421051</c:v>
                </c:pt>
                <c:pt idx="7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B7-4C57-925B-44FEB927E83B}"/>
            </c:ext>
          </c:extLst>
        </c:ser>
        <c:ser>
          <c:idx val="2"/>
          <c:order val="2"/>
          <c:tx>
            <c:strRef>
              <c:f>pakalpojumi!$A$132</c:f>
              <c:strCache>
                <c:ptCount val="1"/>
                <c:pt idx="0">
                  <c:v>apmierinoši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pakalpojumi!$B$129:$I$129</c:f>
              <c:strCache>
                <c:ptCount val="8"/>
                <c:pt idx="0">
                  <c:v>Ambulatoriskā nodaļa</c:v>
                </c:pt>
                <c:pt idx="1">
                  <c:v>Uzņemšanas nodaļa</c:v>
                </c:pt>
                <c:pt idx="2">
                  <c:v>Pirmsdzemdību aprūpe</c:v>
                </c:pt>
                <c:pt idx="3">
                  <c:v>Dzemdību centrs</c:v>
                </c:pt>
                <c:pt idx="4">
                  <c:v>Operāciju bloks</c:v>
                </c:pt>
                <c:pt idx="5">
                  <c:v>Anestezioloģijas dienests</c:v>
                </c:pt>
                <c:pt idx="6">
                  <c:v>Mātes un bērna apr.nod.</c:v>
                </c:pt>
                <c:pt idx="7">
                  <c:v>Jaudz.intensīvās terap.nod.</c:v>
                </c:pt>
              </c:strCache>
            </c:strRef>
          </c:cat>
          <c:val>
            <c:numRef>
              <c:f>pakalpojumi!$B$132:$I$132</c:f>
              <c:numCache>
                <c:formatCode>0%</c:formatCode>
                <c:ptCount val="8"/>
                <c:pt idx="0">
                  <c:v>0.10810810810810811</c:v>
                </c:pt>
                <c:pt idx="1">
                  <c:v>0.14754098360655737</c:v>
                </c:pt>
                <c:pt idx="2">
                  <c:v>9.0909090909090912E-2</c:v>
                </c:pt>
                <c:pt idx="3">
                  <c:v>7.5471698113207544E-2</c:v>
                </c:pt>
                <c:pt idx="4">
                  <c:v>6.6666666666666666E-2</c:v>
                </c:pt>
                <c:pt idx="5">
                  <c:v>4.7619047619047616E-2</c:v>
                </c:pt>
                <c:pt idx="6">
                  <c:v>0.10526315789473684</c:v>
                </c:pt>
                <c:pt idx="7">
                  <c:v>0.1111111111111111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B7-4C57-925B-44FEB927E83B}"/>
            </c:ext>
          </c:extLst>
        </c:ser>
        <c:ser>
          <c:idx val="3"/>
          <c:order val="3"/>
          <c:tx>
            <c:strRef>
              <c:f>pakalpojumi!$A$133</c:f>
              <c:strCache>
                <c:ptCount val="1"/>
                <c:pt idx="0">
                  <c:v>teicami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pakalpojumi!$B$129:$I$129</c:f>
              <c:strCache>
                <c:ptCount val="8"/>
                <c:pt idx="0">
                  <c:v>Ambulatoriskā nodaļa</c:v>
                </c:pt>
                <c:pt idx="1">
                  <c:v>Uzņemšanas nodaļa</c:v>
                </c:pt>
                <c:pt idx="2">
                  <c:v>Pirmsdzemdību aprūpe</c:v>
                </c:pt>
                <c:pt idx="3">
                  <c:v>Dzemdību centrs</c:v>
                </c:pt>
                <c:pt idx="4">
                  <c:v>Operāciju bloks</c:v>
                </c:pt>
                <c:pt idx="5">
                  <c:v>Anestezioloģijas dienests</c:v>
                </c:pt>
                <c:pt idx="6">
                  <c:v>Mātes un bērna apr.nod.</c:v>
                </c:pt>
                <c:pt idx="7">
                  <c:v>Jaudz.intensīvās terap.nod.</c:v>
                </c:pt>
              </c:strCache>
            </c:strRef>
          </c:cat>
          <c:val>
            <c:numRef>
              <c:f>pakalpojumi!$B$133:$I$133</c:f>
              <c:numCache>
                <c:formatCode>0%</c:formatCode>
                <c:ptCount val="8"/>
                <c:pt idx="0">
                  <c:v>0.40540540540540543</c:v>
                </c:pt>
                <c:pt idx="1">
                  <c:v>0.49180327868852458</c:v>
                </c:pt>
                <c:pt idx="2">
                  <c:v>0.4</c:v>
                </c:pt>
                <c:pt idx="3">
                  <c:v>0.60377358490566035</c:v>
                </c:pt>
                <c:pt idx="4">
                  <c:v>0.5</c:v>
                </c:pt>
                <c:pt idx="5">
                  <c:v>0.66666666666666663</c:v>
                </c:pt>
                <c:pt idx="6">
                  <c:v>0.43859649122807015</c:v>
                </c:pt>
                <c:pt idx="7">
                  <c:v>0.51851851851851849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B7-4C57-925B-44FEB927E83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16972424"/>
        <c:axId val="816970784"/>
      </c:barChart>
      <c:catAx>
        <c:axId val="816972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16970784"/>
        <c:crosses val="autoZero"/>
        <c:auto val="1"/>
        <c:lblAlgn val="ctr"/>
        <c:lblOffset val="100"/>
        <c:noMultiLvlLbl val="0"/>
      </c:catAx>
      <c:valAx>
        <c:axId val="81697078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16972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43132108486433"/>
          <c:y val="0.91562673691523855"/>
          <c:w val="0.35113735783027122"/>
          <c:h val="5.86379689671144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personāls!$E$3</c:f>
              <c:strCache>
                <c:ptCount val="1"/>
                <c:pt idx="0">
                  <c:v>Nē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personāls!$D$4:$D$17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personāls!$E$4:$E$17</c:f>
              <c:numCache>
                <c:formatCode>0%</c:formatCode>
                <c:ptCount val="14"/>
                <c:pt idx="0">
                  <c:v>0.02</c:v>
                </c:pt>
                <c:pt idx="1">
                  <c:v>0.02</c:v>
                </c:pt>
                <c:pt idx="2">
                  <c:v>0</c:v>
                </c:pt>
                <c:pt idx="3">
                  <c:v>0</c:v>
                </c:pt>
                <c:pt idx="4">
                  <c:v>0.01</c:v>
                </c:pt>
                <c:pt idx="5">
                  <c:v>0.03</c:v>
                </c:pt>
                <c:pt idx="6">
                  <c:v>0.03</c:v>
                </c:pt>
                <c:pt idx="7">
                  <c:v>0.02</c:v>
                </c:pt>
                <c:pt idx="8">
                  <c:v>0.01</c:v>
                </c:pt>
                <c:pt idx="9">
                  <c:v>0.02</c:v>
                </c:pt>
                <c:pt idx="10">
                  <c:v>0.02</c:v>
                </c:pt>
                <c:pt idx="11">
                  <c:v>1.9607843137254902E-2</c:v>
                </c:pt>
                <c:pt idx="12">
                  <c:v>1.7142857142857144E-2</c:v>
                </c:pt>
                <c:pt idx="13">
                  <c:v>7.6923076923076927E-2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8-4E8E-A3DB-53D394278890}"/>
            </c:ext>
          </c:extLst>
        </c:ser>
        <c:ser>
          <c:idx val="1"/>
          <c:order val="1"/>
          <c:tx>
            <c:strRef>
              <c:f>personāls!$F$3</c:f>
              <c:strCache>
                <c:ptCount val="1"/>
                <c:pt idx="0">
                  <c:v>Drīzāk nē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292899541212698E-2"/>
                      <c:h val="5.57701348455857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2E9-4AE8-B9D4-D4675E70D2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personāls!$D$4:$D$17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personāls!$F$4:$F$17</c:f>
              <c:numCache>
                <c:formatCode>0%</c:formatCode>
                <c:ptCount val="14"/>
                <c:pt idx="0">
                  <c:v>0.01</c:v>
                </c:pt>
                <c:pt idx="1">
                  <c:v>0.05</c:v>
                </c:pt>
                <c:pt idx="2">
                  <c:v>0.04</c:v>
                </c:pt>
                <c:pt idx="3">
                  <c:v>0.06</c:v>
                </c:pt>
                <c:pt idx="4">
                  <c:v>0.03</c:v>
                </c:pt>
                <c:pt idx="5">
                  <c:v>0.1</c:v>
                </c:pt>
                <c:pt idx="6">
                  <c:v>0.06</c:v>
                </c:pt>
                <c:pt idx="7">
                  <c:v>0.05</c:v>
                </c:pt>
                <c:pt idx="8">
                  <c:v>0.03</c:v>
                </c:pt>
                <c:pt idx="9">
                  <c:v>0.08</c:v>
                </c:pt>
                <c:pt idx="10">
                  <c:v>0.04</c:v>
                </c:pt>
                <c:pt idx="11">
                  <c:v>5.8823529411764705E-2</c:v>
                </c:pt>
                <c:pt idx="12">
                  <c:v>4.5714285714285714E-2</c:v>
                </c:pt>
                <c:pt idx="13">
                  <c:v>7.6923076923076927E-2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8-4E8E-A3DB-53D394278890}"/>
            </c:ext>
          </c:extLst>
        </c:ser>
        <c:ser>
          <c:idx val="2"/>
          <c:order val="2"/>
          <c:tx>
            <c:strRef>
              <c:f>personāls!$G$3</c:f>
              <c:strCache>
                <c:ptCount val="1"/>
                <c:pt idx="0">
                  <c:v>Drīzāk jā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personāls!$D$4:$D$17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personāls!$G$4:$G$17</c:f>
              <c:numCache>
                <c:formatCode>0%</c:formatCode>
                <c:ptCount val="14"/>
                <c:pt idx="0">
                  <c:v>0.28999999999999998</c:v>
                </c:pt>
                <c:pt idx="1">
                  <c:v>0.25</c:v>
                </c:pt>
                <c:pt idx="2">
                  <c:v>0.25</c:v>
                </c:pt>
                <c:pt idx="3">
                  <c:v>0.22</c:v>
                </c:pt>
                <c:pt idx="4">
                  <c:v>0.18</c:v>
                </c:pt>
                <c:pt idx="5">
                  <c:v>0.42</c:v>
                </c:pt>
                <c:pt idx="6">
                  <c:v>0.28999999999999998</c:v>
                </c:pt>
                <c:pt idx="7">
                  <c:v>0.27</c:v>
                </c:pt>
                <c:pt idx="8">
                  <c:v>0.28000000000000003</c:v>
                </c:pt>
                <c:pt idx="9">
                  <c:v>0.23</c:v>
                </c:pt>
                <c:pt idx="10">
                  <c:v>0.26</c:v>
                </c:pt>
                <c:pt idx="11">
                  <c:v>0.24836601307189543</c:v>
                </c:pt>
                <c:pt idx="12">
                  <c:v>0.21714285714285714</c:v>
                </c:pt>
                <c:pt idx="13">
                  <c:v>0.26153846153846155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8-4E8E-A3DB-53D394278890}"/>
            </c:ext>
          </c:extLst>
        </c:ser>
        <c:ser>
          <c:idx val="3"/>
          <c:order val="3"/>
          <c:tx>
            <c:strRef>
              <c:f>personāls!$H$3</c:f>
              <c:strCache>
                <c:ptCount val="1"/>
                <c:pt idx="0">
                  <c:v>Jā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personāls!$D$4:$D$17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personāls!$H$4:$H$17</c:f>
              <c:numCache>
                <c:formatCode>0%</c:formatCode>
                <c:ptCount val="14"/>
                <c:pt idx="0">
                  <c:v>0.67</c:v>
                </c:pt>
                <c:pt idx="1">
                  <c:v>0.68</c:v>
                </c:pt>
                <c:pt idx="2">
                  <c:v>0.71</c:v>
                </c:pt>
                <c:pt idx="3">
                  <c:v>0.72</c:v>
                </c:pt>
                <c:pt idx="4">
                  <c:v>0.78</c:v>
                </c:pt>
                <c:pt idx="5">
                  <c:v>0.45</c:v>
                </c:pt>
                <c:pt idx="6">
                  <c:v>0.62</c:v>
                </c:pt>
                <c:pt idx="7">
                  <c:v>0.66</c:v>
                </c:pt>
                <c:pt idx="8">
                  <c:v>0.68</c:v>
                </c:pt>
                <c:pt idx="9">
                  <c:v>0.67</c:v>
                </c:pt>
                <c:pt idx="10">
                  <c:v>0.68</c:v>
                </c:pt>
                <c:pt idx="11">
                  <c:v>0.67320261437908502</c:v>
                </c:pt>
                <c:pt idx="12">
                  <c:v>0.72</c:v>
                </c:pt>
                <c:pt idx="13">
                  <c:v>0.58461538461538465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78-4E8E-A3DB-53D3942788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269547176"/>
        <c:axId val="1269543896"/>
        <c:axId val="0"/>
      </c:bar3DChart>
      <c:catAx>
        <c:axId val="126954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69543896"/>
        <c:crosses val="autoZero"/>
        <c:auto val="1"/>
        <c:lblAlgn val="ctr"/>
        <c:lblOffset val="100"/>
        <c:noMultiLvlLbl val="0"/>
      </c:catAx>
      <c:valAx>
        <c:axId val="1269543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69547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472C4"/>
            </a:solidFill>
            <a:ln w="24838">
              <a:noFill/>
            </a:ln>
          </c:spPr>
          <c:invertIfNegative val="0"/>
          <c:dLbls>
            <c:spPr>
              <a:noFill/>
              <a:ln w="2483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6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2022.jan-jun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</c:v>
                </c:pt>
                <c:pt idx="1">
                  <c:v>9.6999999999999993</c:v>
                </c:pt>
                <c:pt idx="2">
                  <c:v>13.4</c:v>
                </c:pt>
                <c:pt idx="3">
                  <c:v>20.9</c:v>
                </c:pt>
                <c:pt idx="4">
                  <c:v>26</c:v>
                </c:pt>
                <c:pt idx="5">
                  <c:v>31</c:v>
                </c:pt>
                <c:pt idx="6">
                  <c:v>36.700000000000003</c:v>
                </c:pt>
                <c:pt idx="7">
                  <c:v>36.1</c:v>
                </c:pt>
                <c:pt idx="8">
                  <c:v>45.8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DA-4A69-8E51-53CD0543FF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2022.jan-jun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8ADA-4A69-8E51-53CD0543FF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VE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2022.jan-jun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8ADA-4A69-8E51-53CD0543F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385152"/>
        <c:axId val="1"/>
      </c:barChart>
      <c:catAx>
        <c:axId val="24638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3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6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31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209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56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46385152"/>
        <c:crosses val="autoZero"/>
        <c:crossBetween val="between"/>
      </c:valAx>
      <c:spPr>
        <a:noFill/>
        <a:ln w="24838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personāls!$I$60</c:f>
              <c:strCache>
                <c:ptCount val="1"/>
                <c:pt idx="0">
                  <c:v>Jā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personāls!$J$59:$W$59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personāls!$J$60:$W$60</c:f>
              <c:numCache>
                <c:formatCode>0%</c:formatCode>
                <c:ptCount val="14"/>
                <c:pt idx="0">
                  <c:v>0.56999999999999995</c:v>
                </c:pt>
                <c:pt idx="1">
                  <c:v>0.56000000000000005</c:v>
                </c:pt>
                <c:pt idx="2">
                  <c:v>0.56999999999999995</c:v>
                </c:pt>
                <c:pt idx="3">
                  <c:v>0.68</c:v>
                </c:pt>
                <c:pt idx="4">
                  <c:v>0.73</c:v>
                </c:pt>
                <c:pt idx="5">
                  <c:v>0.46</c:v>
                </c:pt>
                <c:pt idx="6">
                  <c:v>0.56999999999999995</c:v>
                </c:pt>
                <c:pt idx="7">
                  <c:v>0.62</c:v>
                </c:pt>
                <c:pt idx="8">
                  <c:v>0.6</c:v>
                </c:pt>
                <c:pt idx="9">
                  <c:v>0.62</c:v>
                </c:pt>
                <c:pt idx="10">
                  <c:v>0.63</c:v>
                </c:pt>
                <c:pt idx="11">
                  <c:v>0.65</c:v>
                </c:pt>
                <c:pt idx="12">
                  <c:v>0.65</c:v>
                </c:pt>
                <c:pt idx="13">
                  <c:v>0.515625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8-4921-8F16-909EA33106D0}"/>
            </c:ext>
          </c:extLst>
        </c:ser>
        <c:ser>
          <c:idx val="1"/>
          <c:order val="1"/>
          <c:tx>
            <c:strRef>
              <c:f>personāls!$I$61</c:f>
              <c:strCache>
                <c:ptCount val="1"/>
                <c:pt idx="0">
                  <c:v>Drīzāk jā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personāls!$J$59:$W$59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personāls!$J$61:$W$61</c:f>
              <c:numCache>
                <c:formatCode>0%</c:formatCode>
                <c:ptCount val="14"/>
                <c:pt idx="0">
                  <c:v>0.32</c:v>
                </c:pt>
                <c:pt idx="1">
                  <c:v>0.34</c:v>
                </c:pt>
                <c:pt idx="2">
                  <c:v>0.32</c:v>
                </c:pt>
                <c:pt idx="3">
                  <c:v>0.23</c:v>
                </c:pt>
                <c:pt idx="4">
                  <c:v>0.23</c:v>
                </c:pt>
                <c:pt idx="5">
                  <c:v>0.4</c:v>
                </c:pt>
                <c:pt idx="6">
                  <c:v>0.3</c:v>
                </c:pt>
                <c:pt idx="7">
                  <c:v>0.28999999999999998</c:v>
                </c:pt>
                <c:pt idx="8">
                  <c:v>0.3</c:v>
                </c:pt>
                <c:pt idx="9">
                  <c:v>0.3</c:v>
                </c:pt>
                <c:pt idx="10">
                  <c:v>0.28000000000000003</c:v>
                </c:pt>
                <c:pt idx="11">
                  <c:v>0.27</c:v>
                </c:pt>
                <c:pt idx="12">
                  <c:v>0.26</c:v>
                </c:pt>
                <c:pt idx="13">
                  <c:v>0.296875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8-4921-8F16-909EA33106D0}"/>
            </c:ext>
          </c:extLst>
        </c:ser>
        <c:ser>
          <c:idx val="2"/>
          <c:order val="2"/>
          <c:tx>
            <c:strRef>
              <c:f>personāls!$I$62</c:f>
              <c:strCache>
                <c:ptCount val="1"/>
                <c:pt idx="0">
                  <c:v>Drīzāk nē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personāls!$J$59:$W$59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personāls!$J$62:$W$62</c:f>
              <c:numCache>
                <c:formatCode>0%</c:formatCode>
                <c:ptCount val="14"/>
                <c:pt idx="0">
                  <c:v>0.09</c:v>
                </c:pt>
                <c:pt idx="1">
                  <c:v>0.09</c:v>
                </c:pt>
                <c:pt idx="2">
                  <c:v>0.09</c:v>
                </c:pt>
                <c:pt idx="3">
                  <c:v>0.08</c:v>
                </c:pt>
                <c:pt idx="4">
                  <c:v>0.03</c:v>
                </c:pt>
                <c:pt idx="5">
                  <c:v>0.1</c:v>
                </c:pt>
                <c:pt idx="6">
                  <c:v>0.1</c:v>
                </c:pt>
                <c:pt idx="7">
                  <c:v>0.04</c:v>
                </c:pt>
                <c:pt idx="8">
                  <c:v>0.06</c:v>
                </c:pt>
                <c:pt idx="9">
                  <c:v>0.05</c:v>
                </c:pt>
                <c:pt idx="10">
                  <c:v>0.06</c:v>
                </c:pt>
                <c:pt idx="11">
                  <c:v>0.05</c:v>
                </c:pt>
                <c:pt idx="12">
                  <c:v>0.05</c:v>
                </c:pt>
                <c:pt idx="13">
                  <c:v>0.109375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8-4921-8F16-909EA33106D0}"/>
            </c:ext>
          </c:extLst>
        </c:ser>
        <c:ser>
          <c:idx val="3"/>
          <c:order val="3"/>
          <c:tx>
            <c:strRef>
              <c:f>personāls!$I$63</c:f>
              <c:strCache>
                <c:ptCount val="1"/>
                <c:pt idx="0">
                  <c:v>Nē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personāls!$J$59:$W$59</c:f>
              <c:strCach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2022*</c:v>
                </c:pt>
              </c:strCache>
            </c:strRef>
          </c:cat>
          <c:val>
            <c:numRef>
              <c:f>personāls!$J$63:$W$63</c:f>
              <c:numCache>
                <c:formatCode>0%</c:formatCode>
                <c:ptCount val="14"/>
                <c:pt idx="0">
                  <c:v>0.02</c:v>
                </c:pt>
                <c:pt idx="1">
                  <c:v>0.01</c:v>
                </c:pt>
                <c:pt idx="2">
                  <c:v>0.02</c:v>
                </c:pt>
                <c:pt idx="3">
                  <c:v>0.01</c:v>
                </c:pt>
                <c:pt idx="4">
                  <c:v>0.01</c:v>
                </c:pt>
                <c:pt idx="5">
                  <c:v>0.04</c:v>
                </c:pt>
                <c:pt idx="6">
                  <c:v>0.03</c:v>
                </c:pt>
                <c:pt idx="7">
                  <c:v>0.05</c:v>
                </c:pt>
                <c:pt idx="8">
                  <c:v>0.04</c:v>
                </c:pt>
                <c:pt idx="9">
                  <c:v>0.03</c:v>
                </c:pt>
                <c:pt idx="10">
                  <c:v>0.03</c:v>
                </c:pt>
                <c:pt idx="11">
                  <c:v>0.03</c:v>
                </c:pt>
                <c:pt idx="12">
                  <c:v>0.04</c:v>
                </c:pt>
                <c:pt idx="13">
                  <c:v>7.8125E-2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8-4921-8F16-909EA33106D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39217544"/>
        <c:axId val="839218856"/>
      </c:barChart>
      <c:catAx>
        <c:axId val="83921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39218856"/>
        <c:crosses val="autoZero"/>
        <c:auto val="1"/>
        <c:lblAlgn val="ctr"/>
        <c:lblOffset val="100"/>
        <c:noMultiLvlLbl val="0"/>
      </c:catAx>
      <c:valAx>
        <c:axId val="8392188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3921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personāls!$L$76</c:f>
              <c:strCache>
                <c:ptCount val="1"/>
                <c:pt idx="0">
                  <c:v>Jā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personāls!$M$75:$V$75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2022*</c:v>
                </c:pt>
              </c:strCache>
            </c:strRef>
          </c:cat>
          <c:val>
            <c:numRef>
              <c:f>personāls!$M$76:$V$76</c:f>
              <c:numCache>
                <c:formatCode>0%</c:formatCode>
                <c:ptCount val="10"/>
                <c:pt idx="0">
                  <c:v>0.7</c:v>
                </c:pt>
                <c:pt idx="1">
                  <c:v>0.31</c:v>
                </c:pt>
                <c:pt idx="2">
                  <c:v>0.55000000000000004</c:v>
                </c:pt>
                <c:pt idx="3">
                  <c:v>0.59</c:v>
                </c:pt>
                <c:pt idx="4">
                  <c:v>0.61</c:v>
                </c:pt>
                <c:pt idx="5">
                  <c:v>0.56000000000000005</c:v>
                </c:pt>
                <c:pt idx="6">
                  <c:v>0.6</c:v>
                </c:pt>
                <c:pt idx="7">
                  <c:v>0.6</c:v>
                </c:pt>
                <c:pt idx="8">
                  <c:v>0.62</c:v>
                </c:pt>
                <c:pt idx="9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9-4DB3-B86F-F7755AFD6C14}"/>
            </c:ext>
          </c:extLst>
        </c:ser>
        <c:ser>
          <c:idx val="1"/>
          <c:order val="1"/>
          <c:tx>
            <c:strRef>
              <c:f>personāls!$L$77</c:f>
              <c:strCache>
                <c:ptCount val="1"/>
                <c:pt idx="0">
                  <c:v>Drīzāk jā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personāls!$M$75:$V$75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2022*</c:v>
                </c:pt>
              </c:strCache>
            </c:strRef>
          </c:cat>
          <c:val>
            <c:numRef>
              <c:f>personāls!$M$77:$V$77</c:f>
              <c:numCache>
                <c:formatCode>0%</c:formatCode>
                <c:ptCount val="10"/>
                <c:pt idx="0">
                  <c:v>0.22</c:v>
                </c:pt>
                <c:pt idx="1">
                  <c:v>0.6</c:v>
                </c:pt>
                <c:pt idx="2">
                  <c:v>0.34</c:v>
                </c:pt>
                <c:pt idx="3">
                  <c:v>0.32</c:v>
                </c:pt>
                <c:pt idx="4">
                  <c:v>0.31</c:v>
                </c:pt>
                <c:pt idx="5">
                  <c:v>0.35</c:v>
                </c:pt>
                <c:pt idx="6">
                  <c:v>0.28999999999999998</c:v>
                </c:pt>
                <c:pt idx="7">
                  <c:v>0.32</c:v>
                </c:pt>
                <c:pt idx="8">
                  <c:v>0.27</c:v>
                </c:pt>
                <c:pt idx="9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9-4DB3-B86F-F7755AFD6C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99747568"/>
        <c:axId val="1299748880"/>
      </c:barChart>
      <c:lineChart>
        <c:grouping val="standard"/>
        <c:varyColors val="0"/>
        <c:ser>
          <c:idx val="2"/>
          <c:order val="2"/>
          <c:tx>
            <c:strRef>
              <c:f>personāls!$L$78</c:f>
              <c:strCache>
                <c:ptCount val="1"/>
                <c:pt idx="0">
                  <c:v>Nē, drīzāk nē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personāls!$M$75:$V$75</c:f>
              <c:strCach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2022*</c:v>
                </c:pt>
              </c:strCache>
            </c:strRef>
          </c:cat>
          <c:val>
            <c:numRef>
              <c:f>personāls!$M$78:$V$78</c:f>
              <c:numCache>
                <c:formatCode>0%</c:formatCode>
                <c:ptCount val="10"/>
                <c:pt idx="0">
                  <c:v>0.08</c:v>
                </c:pt>
                <c:pt idx="1">
                  <c:v>0.09</c:v>
                </c:pt>
                <c:pt idx="2">
                  <c:v>0.11</c:v>
                </c:pt>
                <c:pt idx="3">
                  <c:v>0.09</c:v>
                </c:pt>
                <c:pt idx="4">
                  <c:v>0.08</c:v>
                </c:pt>
                <c:pt idx="5">
                  <c:v>0.09</c:v>
                </c:pt>
                <c:pt idx="6">
                  <c:v>0.11</c:v>
                </c:pt>
                <c:pt idx="7">
                  <c:v>0.08</c:v>
                </c:pt>
                <c:pt idx="8">
                  <c:v>0.11</c:v>
                </c:pt>
                <c:pt idx="9">
                  <c:v>0.12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99-4DB3-B86F-F7755AFD6C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9747568"/>
        <c:axId val="1299748880"/>
      </c:lineChart>
      <c:catAx>
        <c:axId val="129974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99748880"/>
        <c:crosses val="autoZero"/>
        <c:auto val="1"/>
        <c:lblAlgn val="ctr"/>
        <c:lblOffset val="100"/>
        <c:noMultiLvlLbl val="0"/>
      </c:catAx>
      <c:valAx>
        <c:axId val="129974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9974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pakalpojumi!$A$143</c:f>
              <c:strCache>
                <c:ptCount val="1"/>
                <c:pt idx="0">
                  <c:v>Nē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pakalpojumi!$B$142:$N$142</c:f>
              <c:strCache>
                <c:ptCount val="13"/>
                <c:pt idx="0">
                  <c:v>2009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2022*</c:v>
                </c:pt>
              </c:strCache>
            </c:strRef>
          </c:cat>
          <c:val>
            <c:numRef>
              <c:f>pakalpojumi!$B$143:$N$143</c:f>
              <c:numCache>
                <c:formatCode>0%</c:formatCode>
                <c:ptCount val="13"/>
                <c:pt idx="0">
                  <c:v>0.12</c:v>
                </c:pt>
                <c:pt idx="1">
                  <c:v>7.0000000000000007E-2</c:v>
                </c:pt>
                <c:pt idx="2">
                  <c:v>0.09</c:v>
                </c:pt>
                <c:pt idx="3">
                  <c:v>0.02</c:v>
                </c:pt>
                <c:pt idx="4">
                  <c:v>0.09</c:v>
                </c:pt>
                <c:pt idx="5">
                  <c:v>0.06</c:v>
                </c:pt>
                <c:pt idx="6">
                  <c:v>0.05</c:v>
                </c:pt>
                <c:pt idx="7">
                  <c:v>0.04</c:v>
                </c:pt>
                <c:pt idx="8">
                  <c:v>0.09</c:v>
                </c:pt>
                <c:pt idx="9">
                  <c:v>0.09</c:v>
                </c:pt>
                <c:pt idx="10">
                  <c:v>8.2125603864734303E-2</c:v>
                </c:pt>
                <c:pt idx="11">
                  <c:v>0.06</c:v>
                </c:pt>
                <c:pt idx="1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8-48FC-9313-E164B03272D2}"/>
            </c:ext>
          </c:extLst>
        </c:ser>
        <c:ser>
          <c:idx val="1"/>
          <c:order val="1"/>
          <c:tx>
            <c:strRef>
              <c:f>pakalpojumi!$A$144</c:f>
              <c:strCache>
                <c:ptCount val="1"/>
                <c:pt idx="0">
                  <c:v>Iespējams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pakalpojumi!$B$142:$N$142</c:f>
              <c:strCache>
                <c:ptCount val="13"/>
                <c:pt idx="0">
                  <c:v>2009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2022*</c:v>
                </c:pt>
              </c:strCache>
            </c:strRef>
          </c:cat>
          <c:val>
            <c:numRef>
              <c:f>pakalpojumi!$B$144:$N$144</c:f>
              <c:numCache>
                <c:formatCode>0%</c:formatCode>
                <c:ptCount val="13"/>
                <c:pt idx="0">
                  <c:v>0.4</c:v>
                </c:pt>
                <c:pt idx="1">
                  <c:v>0.47</c:v>
                </c:pt>
                <c:pt idx="2">
                  <c:v>0.31</c:v>
                </c:pt>
                <c:pt idx="3">
                  <c:v>0.12</c:v>
                </c:pt>
                <c:pt idx="4">
                  <c:v>0.26</c:v>
                </c:pt>
                <c:pt idx="5">
                  <c:v>0.24</c:v>
                </c:pt>
                <c:pt idx="6">
                  <c:v>0.2</c:v>
                </c:pt>
                <c:pt idx="7">
                  <c:v>0.23</c:v>
                </c:pt>
                <c:pt idx="8">
                  <c:v>0.2</c:v>
                </c:pt>
                <c:pt idx="9">
                  <c:v>0.12</c:v>
                </c:pt>
                <c:pt idx="10">
                  <c:v>0.21256038647342995</c:v>
                </c:pt>
                <c:pt idx="11">
                  <c:v>0.18</c:v>
                </c:pt>
                <c:pt idx="1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B8-48FC-9313-E164B03272D2}"/>
            </c:ext>
          </c:extLst>
        </c:ser>
        <c:ser>
          <c:idx val="2"/>
          <c:order val="2"/>
          <c:tx>
            <c:strRef>
              <c:f>pakalpojumi!$A$145</c:f>
              <c:strCache>
                <c:ptCount val="1"/>
                <c:pt idx="0">
                  <c:v>Jā</c:v>
                </c:pt>
              </c:strCache>
            </c:strRef>
          </c:tx>
          <c:spPr>
            <a:solidFill>
              <a:srgbClr val="866CC6"/>
            </a:solidFill>
            <a:ln>
              <a:noFill/>
            </a:ln>
            <a:effectLst/>
          </c:spPr>
          <c:invertIfNegative val="0"/>
          <c:dLbls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pakalpojumi!$B$142:$N$142</c:f>
              <c:strCache>
                <c:ptCount val="13"/>
                <c:pt idx="0">
                  <c:v>2009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2022*</c:v>
                </c:pt>
              </c:strCache>
            </c:strRef>
          </c:cat>
          <c:val>
            <c:numRef>
              <c:f>pakalpojumi!$B$145:$N$145</c:f>
              <c:numCache>
                <c:formatCode>0%</c:formatCode>
                <c:ptCount val="13"/>
                <c:pt idx="0">
                  <c:v>0.47</c:v>
                </c:pt>
                <c:pt idx="1">
                  <c:v>0.46</c:v>
                </c:pt>
                <c:pt idx="2">
                  <c:v>0.59</c:v>
                </c:pt>
                <c:pt idx="3">
                  <c:v>0.81</c:v>
                </c:pt>
                <c:pt idx="4">
                  <c:v>0.6</c:v>
                </c:pt>
                <c:pt idx="5">
                  <c:v>0.66</c:v>
                </c:pt>
                <c:pt idx="6">
                  <c:v>0.67</c:v>
                </c:pt>
                <c:pt idx="7">
                  <c:v>0.65</c:v>
                </c:pt>
                <c:pt idx="8">
                  <c:v>0.68</c:v>
                </c:pt>
                <c:pt idx="9">
                  <c:v>0.73</c:v>
                </c:pt>
                <c:pt idx="10">
                  <c:v>0.65217391304347827</c:v>
                </c:pt>
                <c:pt idx="11">
                  <c:v>0.69</c:v>
                </c:pt>
                <c:pt idx="12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B8-48FC-9313-E164B03272D2}"/>
            </c:ext>
          </c:extLst>
        </c:ser>
        <c:ser>
          <c:idx val="3"/>
          <c:order val="3"/>
          <c:tx>
            <c:strRef>
              <c:f>pakalpojumi!$A$146</c:f>
              <c:strCache>
                <c:ptCount val="1"/>
                <c:pt idx="0">
                  <c:v>Nezinu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pakalpojumi!$B$142:$N$142</c:f>
              <c:strCache>
                <c:ptCount val="13"/>
                <c:pt idx="0">
                  <c:v>2009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2022*</c:v>
                </c:pt>
              </c:strCache>
            </c:strRef>
          </c:cat>
          <c:val>
            <c:numRef>
              <c:f>pakalpojumi!$B$146:$N$146</c:f>
              <c:numCache>
                <c:formatCode>0%</c:formatCode>
                <c:ptCount val="13"/>
                <c:pt idx="0">
                  <c:v>0.01</c:v>
                </c:pt>
                <c:pt idx="1">
                  <c:v>0</c:v>
                </c:pt>
                <c:pt idx="2">
                  <c:v>0.01</c:v>
                </c:pt>
                <c:pt idx="3">
                  <c:v>0.05</c:v>
                </c:pt>
                <c:pt idx="4">
                  <c:v>0.05</c:v>
                </c:pt>
                <c:pt idx="5">
                  <c:v>0.04</c:v>
                </c:pt>
                <c:pt idx="6">
                  <c:v>0.08</c:v>
                </c:pt>
                <c:pt idx="7">
                  <c:v>0.08</c:v>
                </c:pt>
                <c:pt idx="8">
                  <c:v>0.03</c:v>
                </c:pt>
                <c:pt idx="9">
                  <c:v>0.06</c:v>
                </c:pt>
                <c:pt idx="10">
                  <c:v>5.3140096618357488E-2</c:v>
                </c:pt>
                <c:pt idx="11">
                  <c:v>7.0000000000000007E-2</c:v>
                </c:pt>
                <c:pt idx="1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B8-48FC-9313-E164B03272D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27171344"/>
        <c:axId val="1227175280"/>
      </c:barChart>
      <c:catAx>
        <c:axId val="122717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27175280"/>
        <c:crosses val="autoZero"/>
        <c:auto val="1"/>
        <c:lblAlgn val="ctr"/>
        <c:lblOffset val="100"/>
        <c:noMultiLvlLbl val="0"/>
      </c:catAx>
      <c:valAx>
        <c:axId val="12271752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27171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JITN ārstēti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9411764705882353E-2"/>
                  <c:y val="-6.790123456790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9F-419B-98D1-305BB2A62E50}"/>
                </c:ext>
              </c:extLst>
            </c:dLbl>
            <c:dLbl>
              <c:idx val="1"/>
              <c:layout>
                <c:manualLayout>
                  <c:x val="0"/>
                  <c:y val="-6.7901234567901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9F-419B-98D1-305BB2A62E50}"/>
                </c:ext>
              </c:extLst>
            </c:dLbl>
            <c:dLbl>
              <c:idx val="2"/>
              <c:layout>
                <c:manualLayout>
                  <c:x val="-1.6339869281045752E-3"/>
                  <c:y val="-7.09876543209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9F-419B-98D1-305BB2A62E50}"/>
                </c:ext>
              </c:extLst>
            </c:dLbl>
            <c:dLbl>
              <c:idx val="3"/>
              <c:layout>
                <c:manualLayout>
                  <c:x val="-3.4313725490196081E-2"/>
                  <c:y val="-6.4814814814814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9F-419B-98D1-305BB2A62E50}"/>
                </c:ext>
              </c:extLst>
            </c:dLbl>
            <c:dLbl>
              <c:idx val="4"/>
              <c:layout>
                <c:manualLayout>
                  <c:x val="-3.2679738562091498E-2"/>
                  <c:y val="-6.1728395061728392E-2"/>
                </c:manualLayout>
              </c:layout>
              <c:tx>
                <c:rich>
                  <a:bodyPr/>
                  <a:lstStyle/>
                  <a:p>
                    <a:fld id="{DF3664B8-0E7B-42F8-9665-CB457FE0E5BB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(-29)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71084864391951"/>
                      <c:h val="6.188352426875638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F9F-419B-98D1-305BB2A62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396</c:v>
                </c:pt>
                <c:pt idx="1">
                  <c:v>369</c:v>
                </c:pt>
                <c:pt idx="2">
                  <c:v>418</c:v>
                </c:pt>
                <c:pt idx="3">
                  <c:v>416</c:v>
                </c:pt>
                <c:pt idx="4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9F-419B-98D1-305BB2A62E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Tikai MBAN ārstēti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9F-419B-98D1-305BB2A62E50}"/>
                </c:ext>
              </c:extLst>
            </c:dLbl>
            <c:dLbl>
              <c:idx val="1"/>
              <c:layout>
                <c:manualLayout>
                  <c:x val="1.9607843137254902E-2"/>
                  <c:y val="-0.12345679012345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9F-419B-98D1-305BB2A62E50}"/>
                </c:ext>
              </c:extLst>
            </c:dLbl>
            <c:dLbl>
              <c:idx val="2"/>
              <c:layout>
                <c:manualLayout>
                  <c:x val="-5.9912161920094089E-17"/>
                  <c:y val="-0.133271809570519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9F-419B-98D1-305BB2A62E50}"/>
                </c:ext>
              </c:extLst>
            </c:dLbl>
            <c:dLbl>
              <c:idx val="3"/>
              <c:layout>
                <c:manualLayout>
                  <c:x val="-2.2875816993464172E-2"/>
                  <c:y val="-9.8765432098765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9F-419B-98D1-305BB2A62E50}"/>
                </c:ext>
              </c:extLst>
            </c:dLbl>
            <c:dLbl>
              <c:idx val="4"/>
              <c:layout>
                <c:manualLayout>
                  <c:x val="-3.9215686274509921E-2"/>
                  <c:y val="-8.6419753086419748E-2"/>
                </c:manualLayout>
              </c:layout>
              <c:tx>
                <c:rich>
                  <a:bodyPr/>
                  <a:lstStyle/>
                  <a:p>
                    <a:fld id="{EB5F9F81-A978-4E54-B52C-544BC1D8E37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(-39)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AF9F-419B-98D1-305BB2A62E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468</c:v>
                </c:pt>
                <c:pt idx="1">
                  <c:v>462</c:v>
                </c:pt>
                <c:pt idx="2">
                  <c:v>453</c:v>
                </c:pt>
                <c:pt idx="3">
                  <c:v>358</c:v>
                </c:pt>
                <c:pt idx="4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F9F-419B-98D1-305BB2A62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7020440"/>
        <c:axId val="377022008"/>
      </c:areaChart>
      <c:catAx>
        <c:axId val="377020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77022008"/>
        <c:crosses val="autoZero"/>
        <c:auto val="1"/>
        <c:lblAlgn val="ctr"/>
        <c:lblOffset val="100"/>
        <c:noMultiLvlLbl val="0"/>
      </c:catAx>
      <c:valAx>
        <c:axId val="377022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77020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Iznēsāti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3.2343231465735492E-3"/>
                  <c:y val="-7.8594945169195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9B-4264-994E-18942206E1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>
                        <a:lumMod val="25000"/>
                      </a:schemeClr>
                    </a:solidFill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2.9</c:v>
                </c:pt>
                <c:pt idx="1">
                  <c:v>2.6</c:v>
                </c:pt>
                <c:pt idx="2">
                  <c:v>3.6</c:v>
                </c:pt>
                <c:pt idx="3">
                  <c:v>4</c:v>
                </c:pt>
                <c:pt idx="4">
                  <c:v>3.4</c:v>
                </c:pt>
                <c:pt idx="5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9B-4264-994E-18942206E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6076912"/>
        <c:axId val="376076128"/>
        <c:axId val="0"/>
      </c:bar3DChart>
      <c:catAx>
        <c:axId val="37607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lv-LV"/>
          </a:p>
        </c:txPr>
        <c:crossAx val="376076128"/>
        <c:crosses val="autoZero"/>
        <c:auto val="1"/>
        <c:lblAlgn val="ctr"/>
        <c:lblOffset val="100"/>
        <c:noMultiLvlLbl val="0"/>
      </c:catAx>
      <c:valAx>
        <c:axId val="376076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76076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739914455137552"/>
          <c:y val="3.0864244785785644E-2"/>
          <c:w val="0.81039768925943079"/>
          <c:h val="0.84857003985612911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59</c:v>
                </c:pt>
                <c:pt idx="1">
                  <c:v>62</c:v>
                </c:pt>
                <c:pt idx="2">
                  <c:v>62</c:v>
                </c:pt>
                <c:pt idx="3">
                  <c:v>58</c:v>
                </c:pt>
                <c:pt idx="4">
                  <c:v>49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FC-479E-9331-4777E1BB07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6083184"/>
        <c:axId val="376076520"/>
        <c:axId val="0"/>
      </c:bar3DChart>
      <c:catAx>
        <c:axId val="37608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lv-LV"/>
          </a:p>
        </c:txPr>
        <c:crossAx val="376076520"/>
        <c:crosses val="autoZero"/>
        <c:auto val="1"/>
        <c:lblAlgn val="ctr"/>
        <c:lblOffset val="100"/>
        <c:noMultiLvlLbl val="0"/>
      </c:catAx>
      <c:valAx>
        <c:axId val="376076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76083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&lt;1000 g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ln>
                      <a:solidFill>
                        <a:schemeClr val="accent6">
                          <a:lumMod val="25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pusgads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</c:v>
                </c:pt>
                <c:pt idx="1">
                  <c:v>12</c:v>
                </c:pt>
                <c:pt idx="2">
                  <c:v>25</c:v>
                </c:pt>
                <c:pt idx="3">
                  <c:v>18</c:v>
                </c:pt>
                <c:pt idx="4">
                  <c:v>25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9-4CD0-98F7-415E570469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1000-1500 g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solidFill>
                        <a:schemeClr val="accent6">
                          <a:lumMod val="25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pusgads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30</c:v>
                </c:pt>
                <c:pt idx="1">
                  <c:v>24</c:v>
                </c:pt>
                <c:pt idx="2">
                  <c:v>28</c:v>
                </c:pt>
                <c:pt idx="3">
                  <c:v>25</c:v>
                </c:pt>
                <c:pt idx="4">
                  <c:v>30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A9-4CD0-98F7-415E5704695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7936448"/>
        <c:axId val="337938016"/>
        <c:axId val="0"/>
      </c:bar3DChart>
      <c:catAx>
        <c:axId val="33793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37938016"/>
        <c:crosses val="autoZero"/>
        <c:auto val="1"/>
        <c:lblAlgn val="ctr"/>
        <c:lblOffset val="100"/>
        <c:noMultiLvlLbl val="0"/>
      </c:catAx>
      <c:valAx>
        <c:axId val="3379380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3793644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r>
              <a:rPr lang="lv-LV" dirty="0"/>
              <a:t>2022., %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7030A0"/>
              </a:solidFill>
              <a:latin typeface="DM Sans" pitchFamily="2" charset="-70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93614594492487E-4"/>
          <c:y val="8.7082960962403325E-2"/>
          <c:w val="0.62075182010033081"/>
          <c:h val="0.8759445973297777"/>
        </c:manualLayout>
      </c:layout>
      <c:pie3DChart>
        <c:varyColors val="1"/>
        <c:ser>
          <c:idx val="0"/>
          <c:order val="0"/>
          <c:tx>
            <c:strRef>
              <c:f>IENEM!$J$9</c:f>
              <c:strCache>
                <c:ptCount val="1"/>
                <c:pt idx="0">
                  <c:v>2022, %</c:v>
                </c:pt>
              </c:strCache>
            </c:strRef>
          </c:tx>
          <c:spPr>
            <a:ln w="12700">
              <a:solidFill>
                <a:schemeClr val="tx1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rgbClr val="CCFF33"/>
              </a:solidFill>
              <a:ln w="12700">
                <a:solidFill>
                  <a:schemeClr val="tx1">
                    <a:lumMod val="50000"/>
                  </a:schemeClr>
                </a:solidFill>
              </a:ln>
              <a:effectLst/>
              <a:sp3d contourW="127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9CC-4137-9DE0-92A286D2716C}"/>
              </c:ext>
            </c:extLst>
          </c:dPt>
          <c:dPt>
            <c:idx val="1"/>
            <c:bubble3D val="0"/>
            <c:spPr>
              <a:solidFill>
                <a:srgbClr val="CCCCFF"/>
              </a:solidFill>
              <a:ln w="12700">
                <a:solidFill>
                  <a:schemeClr val="tx1">
                    <a:lumMod val="50000"/>
                  </a:schemeClr>
                </a:solidFill>
              </a:ln>
              <a:effectLst/>
              <a:sp3d contourW="127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9CC-4137-9DE0-92A286D2716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2700">
                <a:solidFill>
                  <a:schemeClr val="tx1">
                    <a:lumMod val="50000"/>
                  </a:schemeClr>
                </a:solidFill>
              </a:ln>
              <a:effectLst/>
              <a:sp3d contourW="127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9CC-4137-9DE0-92A286D2716C}"/>
              </c:ext>
            </c:extLst>
          </c:dPt>
          <c:dPt>
            <c:idx val="3"/>
            <c:bubble3D val="0"/>
            <c:spPr>
              <a:solidFill>
                <a:srgbClr val="99FFCC"/>
              </a:solidFill>
              <a:ln w="12700">
                <a:solidFill>
                  <a:schemeClr val="tx1">
                    <a:lumMod val="50000"/>
                  </a:schemeClr>
                </a:solidFill>
              </a:ln>
              <a:effectLst/>
              <a:sp3d contourW="127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9CC-4137-9DE0-92A286D2716C}"/>
              </c:ext>
            </c:extLst>
          </c:dPt>
          <c:dLbls>
            <c:dLbl>
              <c:idx val="2"/>
              <c:layout>
                <c:manualLayout>
                  <c:x val="6.509284105677202E-3"/>
                  <c:y val="-8.315387351068032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CC-4137-9DE0-92A286D271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IENEM!$I$10:$I$13</c:f>
              <c:strCache>
                <c:ptCount val="4"/>
                <c:pt idx="0">
                  <c:v>Ieņēmumi no NVD</c:v>
                </c:pt>
                <c:pt idx="1">
                  <c:v>Ieņēmumi par maksas med. pakalpojumiem</c:v>
                </c:pt>
                <c:pt idx="2">
                  <c:v>Pārējie ieņēmumi </c:v>
                </c:pt>
                <c:pt idx="3">
                  <c:v>Ieņēmumi no valsts un pašvaldības budžeta (rezidentu apmācība, klīnisko prakšu organizēšana, dotācija soc. pakalpojumam)</c:v>
                </c:pt>
              </c:strCache>
            </c:strRef>
          </c:cat>
          <c:val>
            <c:numRef>
              <c:f>IENEM!$J$10:$J$13</c:f>
              <c:numCache>
                <c:formatCode>#,##0.00</c:formatCode>
                <c:ptCount val="4"/>
                <c:pt idx="0">
                  <c:v>86.863714999999999</c:v>
                </c:pt>
                <c:pt idx="1">
                  <c:v>10.387835000000001</c:v>
                </c:pt>
                <c:pt idx="2">
                  <c:v>1.0508740000000001</c:v>
                </c:pt>
                <c:pt idx="3">
                  <c:v>1.697576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CC-4137-9DE0-92A286D2716C}"/>
            </c:ext>
          </c:extLst>
        </c:ser>
        <c:ser>
          <c:idx val="1"/>
          <c:order val="1"/>
          <c:tx>
            <c:strRef>
              <c:f>IENEM!$K$9</c:f>
              <c:strCache>
                <c:ptCount val="1"/>
                <c:pt idx="0">
                  <c:v>2021, %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9CC-4137-9DE0-92A286D2716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69CC-4137-9DE0-92A286D2716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69CC-4137-9DE0-92A286D2716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69CC-4137-9DE0-92A286D271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IENEM!$I$10:$I$13</c:f>
              <c:strCache>
                <c:ptCount val="4"/>
                <c:pt idx="0">
                  <c:v>Ieņēmumi no NVD</c:v>
                </c:pt>
                <c:pt idx="1">
                  <c:v>Ieņēmumi par maksas med. pakalpojumiem</c:v>
                </c:pt>
                <c:pt idx="2">
                  <c:v>Pārējie ieņēmumi </c:v>
                </c:pt>
                <c:pt idx="3">
                  <c:v>Ieņēmumi no valsts un pašvaldības budžeta (rezidentu apmācība, klīnisko prakšu organizēšana, dotācija soc. pakalpojumam)</c:v>
                </c:pt>
              </c:strCache>
            </c:strRef>
          </c:cat>
          <c:val>
            <c:numRef>
              <c:f>IENEM!$K$10:$K$13</c:f>
              <c:numCache>
                <c:formatCode>#,##0.00</c:formatCode>
                <c:ptCount val="4"/>
                <c:pt idx="0">
                  <c:v>85.049059</c:v>
                </c:pt>
                <c:pt idx="1">
                  <c:v>12.043381</c:v>
                </c:pt>
                <c:pt idx="2">
                  <c:v>0.98096499999999998</c:v>
                </c:pt>
                <c:pt idx="3">
                  <c:v>1.9265950000000001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9CC-4137-9DE0-92A286D271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17382912585597"/>
          <c:y val="0"/>
          <c:w val="0.34083085838521343"/>
          <c:h val="1"/>
        </c:manualLayout>
      </c:layout>
      <c:overlay val="0"/>
      <c:spPr>
        <a:solidFill>
          <a:schemeClr val="accent6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rgbClr val="7030A0"/>
              </a:solidFill>
              <a:latin typeface="DM Sans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r>
              <a:rPr lang="lv-LV" dirty="0"/>
              <a:t>2021., %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7030A0"/>
              </a:solidFill>
              <a:latin typeface="DM Sans" pitchFamily="2" charset="-70"/>
              <a:ea typeface="+mn-ea"/>
              <a:cs typeface="+mn-cs"/>
            </a:defRPr>
          </a:pPr>
          <a:endParaRPr lang="lv-LV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259716926110823E-2"/>
          <c:y val="0.11075633183388171"/>
          <c:w val="0.96375490309439737"/>
          <c:h val="0.88924366816611833"/>
        </c:manualLayout>
      </c:layout>
      <c:pie3DChart>
        <c:varyColors val="1"/>
        <c:ser>
          <c:idx val="0"/>
          <c:order val="0"/>
          <c:tx>
            <c:strRef>
              <c:f>IENEM!$J$33</c:f>
              <c:strCache>
                <c:ptCount val="1"/>
                <c:pt idx="0">
                  <c:v>2021, %</c:v>
                </c:pt>
              </c:strCache>
            </c:strRef>
          </c:tx>
          <c:spPr>
            <a:ln>
              <a:solidFill>
                <a:schemeClr val="tx1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rgbClr val="CCFF33"/>
              </a:solidFill>
              <a:ln w="25400">
                <a:solidFill>
                  <a:schemeClr val="tx1">
                    <a:lumMod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41F-44C5-AE3C-567022011543}"/>
              </c:ext>
            </c:extLst>
          </c:dPt>
          <c:dPt>
            <c:idx val="1"/>
            <c:bubble3D val="0"/>
            <c:spPr>
              <a:solidFill>
                <a:srgbClr val="CCCCFF"/>
              </a:solidFill>
              <a:ln w="25400">
                <a:solidFill>
                  <a:schemeClr val="tx1">
                    <a:lumMod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41F-44C5-AE3C-5670220115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tx1">
                    <a:lumMod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41F-44C5-AE3C-567022011543}"/>
              </c:ext>
            </c:extLst>
          </c:dPt>
          <c:dPt>
            <c:idx val="3"/>
            <c:bubble3D val="0"/>
            <c:spPr>
              <a:solidFill>
                <a:srgbClr val="99FFCC"/>
              </a:solidFill>
              <a:ln w="25400">
                <a:solidFill>
                  <a:schemeClr val="tx1">
                    <a:lumMod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41F-44C5-AE3C-567022011543}"/>
              </c:ext>
            </c:extLst>
          </c:dPt>
          <c:dLbls>
            <c:dLbl>
              <c:idx val="2"/>
              <c:layout>
                <c:manualLayout>
                  <c:x val="-6.126787318472738E-2"/>
                  <c:y val="-9.73805051765204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1F-44C5-AE3C-5670220115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IENEM!$I$34:$I$37</c:f>
              <c:strCache>
                <c:ptCount val="4"/>
                <c:pt idx="0">
                  <c:v>Ieņēmumi no NVD</c:v>
                </c:pt>
                <c:pt idx="1">
                  <c:v>Ieņēmumi par maksas med. pakalpojumiem</c:v>
                </c:pt>
                <c:pt idx="2">
                  <c:v>Pārējie ieņēmumi </c:v>
                </c:pt>
                <c:pt idx="3">
                  <c:v>Ieņēmumi no valsts un pašvaldības budžeta (rezidentu apmācība, klīnisko prakšu organizēšana, dotācija soc. pakalpojumam)</c:v>
                </c:pt>
              </c:strCache>
            </c:strRef>
          </c:cat>
          <c:val>
            <c:numRef>
              <c:f>IENEM!$J$34:$J$37</c:f>
              <c:numCache>
                <c:formatCode>#,##0.00</c:formatCode>
                <c:ptCount val="4"/>
                <c:pt idx="0">
                  <c:v>85.049059</c:v>
                </c:pt>
                <c:pt idx="1">
                  <c:v>12.043381</c:v>
                </c:pt>
                <c:pt idx="2">
                  <c:v>0.98096499999999998</c:v>
                </c:pt>
                <c:pt idx="3">
                  <c:v>1.9265950000000001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1F-44C5-AE3C-56702201154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IZM!$A$36</c:f>
              <c:strCache>
                <c:ptCount val="1"/>
                <c:pt idx="0">
                  <c:v>Personāla izmaksas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IZM!$B$35:$C$35</c:f>
              <c:strCache>
                <c:ptCount val="2"/>
                <c:pt idx="0">
                  <c:v>2022, %</c:v>
                </c:pt>
                <c:pt idx="1">
                  <c:v>2021, %</c:v>
                </c:pt>
              </c:strCache>
            </c:strRef>
          </c:cat>
          <c:val>
            <c:numRef>
              <c:f>IZM!$B$36:$C$36</c:f>
              <c:numCache>
                <c:formatCode>#,##0.00</c:formatCode>
                <c:ptCount val="2"/>
                <c:pt idx="0">
                  <c:v>78.437899999999999</c:v>
                </c:pt>
                <c:pt idx="1">
                  <c:v>79.107799999999997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F-4EE6-A22C-0974BBE46EC4}"/>
            </c:ext>
          </c:extLst>
        </c:ser>
        <c:ser>
          <c:idx val="1"/>
          <c:order val="1"/>
          <c:tx>
            <c:strRef>
              <c:f>IZM!$A$37</c:f>
              <c:strCache>
                <c:ptCount val="1"/>
                <c:pt idx="0">
                  <c:v>Materiālu izmaksas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IZM!$B$35:$C$35</c:f>
              <c:strCache>
                <c:ptCount val="2"/>
                <c:pt idx="0">
                  <c:v>2022, %</c:v>
                </c:pt>
                <c:pt idx="1">
                  <c:v>2021, %</c:v>
                </c:pt>
              </c:strCache>
            </c:strRef>
          </c:cat>
          <c:val>
            <c:numRef>
              <c:f>IZM!$B$37:$C$37</c:f>
              <c:numCache>
                <c:formatCode>#,##0.00</c:formatCode>
                <c:ptCount val="2"/>
                <c:pt idx="0">
                  <c:v>13.500500000000001</c:v>
                </c:pt>
                <c:pt idx="1">
                  <c:v>13.2349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F-4EE6-A22C-0974BBE46EC4}"/>
            </c:ext>
          </c:extLst>
        </c:ser>
        <c:ser>
          <c:idx val="2"/>
          <c:order val="2"/>
          <c:tx>
            <c:strRef>
              <c:f>IZM!$A$38</c:f>
              <c:strCache>
                <c:ptCount val="1"/>
                <c:pt idx="0">
                  <c:v>Komunālo pakalpojumu izmaksas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>
                  <a:lumMod val="75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chemeClr val="tx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.15481529194750812"/>
                  <c:y val="-2.052371013733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0F-4EE6-A22C-0974BBE46EC4}"/>
                </c:ext>
              </c:extLst>
            </c:dLbl>
            <c:dLbl>
              <c:idx val="1"/>
              <c:layout>
                <c:manualLayout>
                  <c:x val="0.11146701020220584"/>
                  <c:y val="2.56546376716734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F-4EE6-A22C-0974BBE46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IZM!$B$35:$C$35</c:f>
              <c:strCache>
                <c:ptCount val="2"/>
                <c:pt idx="0">
                  <c:v>2022, %</c:v>
                </c:pt>
                <c:pt idx="1">
                  <c:v>2021, %</c:v>
                </c:pt>
              </c:strCache>
            </c:strRef>
          </c:cat>
          <c:val>
            <c:numRef>
              <c:f>IZM!$B$38:$C$38</c:f>
              <c:numCache>
                <c:formatCode>#,##0.00</c:formatCode>
                <c:ptCount val="2"/>
                <c:pt idx="0">
                  <c:v>2.8782000000000001</c:v>
                </c:pt>
                <c:pt idx="1">
                  <c:v>2.5021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F-4EE6-A22C-0974BBE46EC4}"/>
            </c:ext>
          </c:extLst>
        </c:ser>
        <c:ser>
          <c:idx val="3"/>
          <c:order val="3"/>
          <c:tx>
            <c:strRef>
              <c:f>IZM!$A$39</c:f>
              <c:strCache>
                <c:ptCount val="1"/>
                <c:pt idx="0">
                  <c:v>Nolietojuma izmaksas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0.12694853939695666"/>
                  <c:y val="-2.8220101438841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F-4EE6-A22C-0974BBE46EC4}"/>
                </c:ext>
              </c:extLst>
            </c:dLbl>
            <c:dLbl>
              <c:idx val="1"/>
              <c:layout>
                <c:manualLayout>
                  <c:x val="0.17648943282015914"/>
                  <c:y val="-8.7225768083691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0F-4EE6-A22C-0974BBE46E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IZM!$B$35:$C$35</c:f>
              <c:strCache>
                <c:ptCount val="2"/>
                <c:pt idx="0">
                  <c:v>2022, %</c:v>
                </c:pt>
                <c:pt idx="1">
                  <c:v>2021, %</c:v>
                </c:pt>
              </c:strCache>
            </c:strRef>
          </c:cat>
          <c:val>
            <c:numRef>
              <c:f>IZM!$B$39:$C$39</c:f>
              <c:numCache>
                <c:formatCode>#,##0.00</c:formatCode>
                <c:ptCount val="2"/>
                <c:pt idx="0">
                  <c:v>3.6629</c:v>
                </c:pt>
                <c:pt idx="1">
                  <c:v>3.7711000000000001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0F-4EE6-A22C-0974BBE46EC4}"/>
            </c:ext>
          </c:extLst>
        </c:ser>
        <c:ser>
          <c:idx val="4"/>
          <c:order val="4"/>
          <c:tx>
            <c:strRef>
              <c:f>IZM!$A$40</c:f>
              <c:strCache>
                <c:ptCount val="1"/>
                <c:pt idx="0">
                  <c:v>Pārējās izmaksas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>
                  <a:lumMod val="75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contourClr>
                <a:schemeClr val="tx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7030A0"/>
                    </a:solidFill>
                    <a:latin typeface="DM Sans" pitchFamily="2" charset="-7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IZM!$B$35:$C$35</c:f>
              <c:strCache>
                <c:ptCount val="2"/>
                <c:pt idx="0">
                  <c:v>2022, %</c:v>
                </c:pt>
                <c:pt idx="1">
                  <c:v>2021, %</c:v>
                </c:pt>
              </c:strCache>
            </c:strRef>
          </c:cat>
          <c:val>
            <c:numRef>
              <c:f>IZM!$B$40:$C$40</c:f>
              <c:numCache>
                <c:formatCode>#,##0.00</c:formatCode>
                <c:ptCount val="2"/>
                <c:pt idx="0">
                  <c:v>1.5205</c:v>
                </c:pt>
                <c:pt idx="1">
                  <c:v>1.3841000000000001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0F-4EE6-A22C-0974BBE46E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416971120"/>
        <c:axId val="1416959056"/>
        <c:axId val="0"/>
      </c:bar3DChart>
      <c:catAx>
        <c:axId val="141697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endParaRPr lang="lv-LV"/>
          </a:p>
        </c:txPr>
        <c:crossAx val="1416959056"/>
        <c:crosses val="autoZero"/>
        <c:auto val="1"/>
        <c:lblAlgn val="ctr"/>
        <c:lblOffset val="100"/>
        <c:noMultiLvlLbl val="0"/>
      </c:catAx>
      <c:valAx>
        <c:axId val="1416959056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7030A0"/>
                </a:solidFill>
                <a:latin typeface="DM Sans" pitchFamily="2" charset="-70"/>
                <a:ea typeface="+mn-ea"/>
                <a:cs typeface="+mn-cs"/>
              </a:defRPr>
            </a:pPr>
            <a:endParaRPr lang="lv-LV"/>
          </a:p>
        </c:txPr>
        <c:crossAx val="141697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7030A0"/>
              </a:solidFill>
              <a:latin typeface="DM Sans" pitchFamily="2" charset="-7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solidFill>
      <a:schemeClr val="accent6"/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0.66387</cdr:x>
      <cdr:y>0.12016</cdr:y>
    </cdr:from>
    <cdr:to>
      <cdr:x>0.75415</cdr:x>
      <cdr:y>0.24157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9829" y="527720"/>
          <a:ext cx="701726" cy="5332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lv-LV" sz="1600" b="1" cap="none" spc="0" dirty="0">
            <a:ln w="0"/>
            <a:solidFill>
              <a:schemeClr val="accent6">
                <a:lumMod val="25000"/>
              </a:schemeClr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0.08471</cdr:x>
      <cdr:y>0.19852</cdr:y>
    </cdr:from>
    <cdr:to>
      <cdr:x>0.15294</cdr:x>
      <cdr:y>0.25852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58368" y="816864"/>
          <a:ext cx="530352" cy="246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lv-LV" sz="1100" dirty="0"/>
        </a:p>
      </cdr:txBody>
    </cdr:sp>
  </cdr:relSizeAnchor>
  <cdr:relSizeAnchor xmlns:cdr="http://schemas.openxmlformats.org/drawingml/2006/chartDrawing">
    <cdr:from>
      <cdr:x>0.07647</cdr:x>
      <cdr:y>0.17185</cdr:y>
    </cdr:from>
    <cdr:to>
      <cdr:x>0.15529</cdr:x>
      <cdr:y>0.24074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94360" y="707136"/>
          <a:ext cx="612648" cy="283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1600" b="1" dirty="0">
              <a:solidFill>
                <a:schemeClr val="accent3">
                  <a:lumMod val="50000"/>
                </a:schemeClr>
              </a:solidFill>
            </a:rPr>
            <a:t>629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3EA52A-9671-4234-9590-F79FAADF94D5}" type="datetimeFigureOut">
              <a:rPr lang="lv-LV" smtClean="0"/>
              <a:t>29.08.2022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30341C-4EC7-44D9-946B-DA3F0C74F06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9383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20462-ABE9-4A5C-91A5-D0ACDB7FC0EC}" type="datetimeFigureOut">
              <a:rPr lang="lv-LV" smtClean="0"/>
              <a:t>29.08.2022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BEDC5-64F8-4DDB-9B11-BDD3048DFC4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0786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201D09F8-F02B-40DB-854A-261F36F1E5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62C88C44-73F8-472F-85DD-16837ADB2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lv-LV" altLang="lv-LV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9BA74A6-3C9E-4E84-AC76-872D51EB3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5C45A57-6A53-447D-92D3-BF09691211D0}" type="slidenum">
              <a:rPr lang="lv-LV" altLang="lv-LV" smtClean="0">
                <a:latin typeface="Calibri" panose="020F0502020204030204" pitchFamily="34" charset="0"/>
              </a:rPr>
              <a:pPr/>
              <a:t>3</a:t>
            </a:fld>
            <a:endParaRPr lang="lv-LV" altLang="lv-LV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9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AF2E475C-6886-40B7-A0D9-B001C965C4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C0D58710-0269-4746-BB53-2B4C2D5641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1F95CE8-D2E7-466C-B6BC-DE2AAF90D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D0FCD9-C942-4B1E-BACA-E03AFA22479C}" type="slidenum">
              <a:rPr lang="lv-LV" altLang="lv-LV" smtClean="0">
                <a:latin typeface="Calibri" panose="020F0502020204030204" pitchFamily="34" charset="0"/>
              </a:rPr>
              <a:pPr/>
              <a:t>34</a:t>
            </a:fld>
            <a:endParaRPr lang="lv-LV" altLang="lv-LV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7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A11B8D0-3667-4B28-BD75-669C2909DD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9AAEC7CB-1D9A-4443-903F-2AE84F9487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31F94FDF-2D5B-4434-BC3F-576149240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A0CE16-14CB-4BE3-89D1-8B7220273855}" type="slidenum">
              <a:rPr lang="lv-LV" altLang="lv-LV" smtClean="0"/>
              <a:pPr>
                <a:spcBef>
                  <a:spcPct val="0"/>
                </a:spcBef>
              </a:pPr>
              <a:t>36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02329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B456B-36A7-4D51-9590-6F6CA663B5AA}" type="slidenum">
              <a:rPr lang="lv-LV" altLang="lv-LV" smtClean="0"/>
              <a:pPr>
                <a:defRPr/>
              </a:pPr>
              <a:t>37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82923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layout (t-zil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3281"/>
            <a:ext cx="8229600" cy="1143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7400" y="1097643"/>
            <a:ext cx="2489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66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09C0-F173-4242-9F7C-602FEC8F1063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1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15FE-A333-4F21-B513-9817997E50A2}" type="datetime1">
              <a:rPr lang="en-US" smtClean="0"/>
              <a:t>8/29/2022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48D1-98D3-410E-BE16-989AD796E5E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14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85B4-DAB1-4A80-9747-5498AB61199C}" type="datetime1">
              <a:rPr lang="en-US" smtClean="0"/>
              <a:t>8/29/2022</a:t>
            </a:fld>
            <a:endParaRPr lang="en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E5505-E3B6-9C44-A8D0-1F7134147104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1247636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B016-183D-FFCA-FE98-7DE2B579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F75286-2334-D6E1-19B8-EE6B6067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A7AD-CFB8-46B3-837F-37C067F7ACD0}" type="datetime1">
              <a:rPr lang="en-US" smtClean="0"/>
              <a:t>8/29/2022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3B189-33F6-D1E3-310E-FB9F6355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649F8-8A92-F8BD-6562-8F60F3E20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970E-5288-40E0-8916-CDF5A0B2E87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935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1" y="3124200"/>
            <a:ext cx="6170613" cy="189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1" y="5003802"/>
            <a:ext cx="3008313" cy="608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46713" y="5003802"/>
            <a:ext cx="3009900" cy="608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1" y="5764213"/>
            <a:ext cx="3008313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6713" y="5764213"/>
            <a:ext cx="3009900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C3A513D-ED18-4EAD-9906-DE511AC8AD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4AAA7A-6D7E-4D4A-BCDC-48B8FCEC6DA9}" type="datetime1">
              <a:rPr lang="en-US" smtClean="0"/>
              <a:t>8/29/2022</a:t>
            </a:fld>
            <a:endParaRPr lang="lv-LV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65B535E-E671-4642-87FD-94B25C5F434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01A7FC5-F1DB-41BD-B768-5C4A9CE4651F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012348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688F4-5EC7-4E23-9964-8ED71A1457D3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68FB9-9C3B-4057-9CCF-9F2071E1E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98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3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0000" y="1440000"/>
            <a:ext cx="7253514" cy="3817799"/>
          </a:xfrm>
        </p:spPr>
        <p:txBody>
          <a:bodyPr/>
          <a:lstStyle>
            <a:lvl1pPr>
              <a:defRPr sz="2400"/>
            </a:lvl1pPr>
            <a:lvl2pPr marL="742950" indent="-285750">
              <a:buFont typeface="Lucida Grande"/>
              <a:buChar char="&gt;"/>
              <a:defRPr sz="16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95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3824515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3824514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9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0000" y="1440000"/>
            <a:ext cx="7253514" cy="3817799"/>
          </a:xfrm>
        </p:spPr>
        <p:txBody>
          <a:bodyPr/>
          <a:lstStyle>
            <a:lvl1pPr>
              <a:defRPr sz="2400"/>
            </a:lvl1pPr>
            <a:lvl2pPr marL="742950" indent="-285750">
              <a:buFont typeface="Lucida Grande"/>
              <a:buChar char="&gt;"/>
              <a:defRPr sz="16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76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82572" y="1440000"/>
            <a:ext cx="5261428" cy="2700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40000"/>
            <a:ext cx="3960000" cy="27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0"/>
          </p:nvPr>
        </p:nvSpPr>
        <p:spPr>
          <a:xfrm>
            <a:off x="4267200" y="1603287"/>
            <a:ext cx="4419600" cy="2424428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115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layout (t-zil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3281"/>
            <a:ext cx="8229600" cy="1143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7400" y="1097643"/>
            <a:ext cx="2489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26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0" y="3124200"/>
            <a:ext cx="6170613" cy="189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0" y="5003800"/>
            <a:ext cx="3008313" cy="608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46713" y="5003800"/>
            <a:ext cx="3009900" cy="608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0" y="5764213"/>
            <a:ext cx="3008313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6713" y="5764213"/>
            <a:ext cx="3009900" cy="60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9762A3-659B-46AD-8019-C0ECB587810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365A921-A2E6-47C1-A2C5-FBC3756E350B}" type="datetime1">
              <a:rPr lang="en-US" smtClean="0"/>
              <a:t>8/29/2022</a:t>
            </a:fld>
            <a:endParaRPr lang="lv-LV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17F44A7A-54F4-42CD-878C-2E20D1F39E0B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3F17035-1711-4236-9481-A17ECAFCEF1C}" type="slidenum">
              <a:rPr lang="lv-LV" altLang="lv-LV"/>
              <a:pPr>
                <a:defRPr/>
              </a:pPr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7512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C9090-E687-490D-933E-7EE885351BDD}" type="datetime1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68FB9-9C3B-4057-9CCF-9F2071E1E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7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281A-97BD-4740-9C5A-331B55617013}" type="datetime1">
              <a:rPr lang="en-US" smtClean="0"/>
              <a:t>8/29/2022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53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E850-9528-485B-A0FA-0D44989DAAD2}" type="datetime1">
              <a:rPr lang="en-US" smtClean="0"/>
              <a:t>8/29/2022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348D1-98D3-410E-BE16-989AD796E5E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1687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82572" y="1440000"/>
            <a:ext cx="5261428" cy="270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40000"/>
            <a:ext cx="3960000" cy="27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267200" y="1603287"/>
            <a:ext cx="4419600" cy="24244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edait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29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3824515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3824514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59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82572" y="1440000"/>
            <a:ext cx="5261428" cy="2700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40000"/>
            <a:ext cx="3960000" cy="27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0"/>
          </p:nvPr>
        </p:nvSpPr>
        <p:spPr>
          <a:xfrm>
            <a:off x="4267200" y="1603287"/>
            <a:ext cx="4419600" cy="2424428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58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layout (t-zil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3281"/>
            <a:ext cx="8229600" cy="1143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v-LV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7400" y="1097643"/>
            <a:ext cx="2489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2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8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0000" y="1440000"/>
            <a:ext cx="7253514" cy="3817799"/>
          </a:xfrm>
        </p:spPr>
        <p:txBody>
          <a:bodyPr/>
          <a:lstStyle>
            <a:lvl1pPr>
              <a:defRPr sz="2400"/>
            </a:lvl1pPr>
            <a:lvl2pPr marL="742950" indent="-285750">
              <a:buFont typeface="Lucida Grande"/>
              <a:buChar char="&gt;"/>
              <a:defRPr sz="16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0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3824515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3824514"/>
          </a:xfrm>
        </p:spPr>
        <p:txBody>
          <a:bodyPr/>
          <a:lstStyle>
            <a:lvl1pPr>
              <a:defRPr sz="2000"/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  <a:p>
            <a:pPr lvl="1"/>
            <a:r>
              <a:rPr lang="lv-LV" dirty="0"/>
              <a:t>Second level</a:t>
            </a:r>
          </a:p>
          <a:p>
            <a:pPr lvl="2"/>
            <a:r>
              <a:rPr lang="lv-LV" dirty="0"/>
              <a:t>Third level</a:t>
            </a:r>
          </a:p>
          <a:p>
            <a:pPr lvl="3"/>
            <a:r>
              <a:rPr lang="lv-LV" dirty="0"/>
              <a:t>Fourth level</a:t>
            </a:r>
          </a:p>
          <a:p>
            <a:pPr lvl="4"/>
            <a:r>
              <a:rPr lang="lv-LV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5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t-z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882572" y="1440000"/>
            <a:ext cx="5261428" cy="2700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440000"/>
            <a:ext cx="3960000" cy="27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0"/>
          </p:nvPr>
        </p:nvSpPr>
        <p:spPr>
          <a:xfrm>
            <a:off x="4267200" y="1603287"/>
            <a:ext cx="4419600" cy="2424428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742950" indent="-285750">
              <a:buFont typeface="Lucida Grande"/>
              <a:buChar char="&gt;"/>
              <a:defRPr sz="1800"/>
            </a:lvl2pPr>
            <a:lvl3pPr marL="1143000" indent="-228600">
              <a:buFont typeface="Lucida Grande"/>
              <a:buChar char="&gt;"/>
              <a:defRPr sz="1800"/>
            </a:lvl3pPr>
            <a:lvl4pPr marL="1600200" indent="-228600">
              <a:buFont typeface="Lucida Grande"/>
              <a:buChar char="&gt;"/>
              <a:defRPr sz="1800"/>
            </a:lvl4pPr>
            <a:lvl5pPr marL="2057400" indent="-228600">
              <a:buFont typeface="Lucida Grande"/>
              <a:buChar char="&gt;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36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0"/>
            <a:ext cx="9144000" cy="541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3286" y="1600201"/>
            <a:ext cx="7253514" cy="3817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57199" y="5652000"/>
            <a:ext cx="972000" cy="9720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6799" y="5788750"/>
            <a:ext cx="81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sldNum="0" hdr="0" ftr="0" dt="0"/>
  <p:txStyles>
    <p:titleStyle>
      <a:lvl1pPr marL="457200" indent="-457200" algn="l" defTabSz="457200" rtl="0" eaLnBrk="1" latinLnBrk="0" hangingPunct="1">
        <a:spcBef>
          <a:spcPct val="0"/>
        </a:spcBef>
        <a:buFont typeface="Lucida Grande"/>
        <a:buChar char="&gt;"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&gt;"/>
        <a:defRPr sz="2000" kern="1200">
          <a:solidFill>
            <a:srgbClr val="5A5A5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A5A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5A5A5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A5A5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A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3286" y="1600201"/>
            <a:ext cx="7253514" cy="3817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BDC41-430B-5E6E-E260-FF007BC122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713" r:id="rId6"/>
    <p:sldLayoutId id="2147483714" r:id="rId7"/>
    <p:sldLayoutId id="2147483717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marL="457200" indent="-457200" algn="l" defTabSz="457200" rtl="0" eaLnBrk="1" latinLnBrk="0" hangingPunct="1">
        <a:spcBef>
          <a:spcPct val="0"/>
        </a:spcBef>
        <a:buFont typeface="Lucida Grande"/>
        <a:buChar char="&gt;"/>
        <a:defRPr sz="3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&gt;"/>
        <a:defRPr sz="2000" kern="1200">
          <a:solidFill>
            <a:srgbClr val="5A5A5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A5A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5A5A5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A5A5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A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V="1">
            <a:off x="0" y="0"/>
            <a:ext cx="9144000" cy="541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3286" y="1600201"/>
            <a:ext cx="7253514" cy="3817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57199" y="5652000"/>
            <a:ext cx="972000" cy="972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36799" y="5788750"/>
            <a:ext cx="812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707" r:id="rId6"/>
    <p:sldLayoutId id="2147483708" r:id="rId7"/>
    <p:sldLayoutId id="2147483709" r:id="rId8"/>
    <p:sldLayoutId id="2147483710" r:id="rId9"/>
    <p:sldLayoutId id="2147483657" r:id="rId10"/>
  </p:sldLayoutIdLst>
  <p:hf sldNum="0" hdr="0" ftr="0" dt="0"/>
  <p:txStyles>
    <p:titleStyle>
      <a:lvl1pPr marL="457200" indent="-457200" algn="l" defTabSz="457200" rtl="0" eaLnBrk="1" latinLnBrk="0" hangingPunct="1">
        <a:spcBef>
          <a:spcPct val="0"/>
        </a:spcBef>
        <a:buFont typeface="Lucida Grande"/>
        <a:buChar char="&gt;"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Lucida Grande"/>
        <a:buChar char="&gt;"/>
        <a:defRPr sz="2000" kern="1200">
          <a:solidFill>
            <a:srgbClr val="5A5A5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A5A5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5A5A5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A5A5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A5A5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71B8DB6-F3C7-2B43-B39A-245D0D11B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947" t="524" r="1004" b="19533"/>
          <a:stretch/>
        </p:blipFill>
        <p:spPr>
          <a:xfrm>
            <a:off x="0" y="0"/>
            <a:ext cx="9144000" cy="562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8" name="Title 5" descr="&quot;&quot;">
            <a:extLst>
              <a:ext uri="{FF2B5EF4-FFF2-40B4-BE49-F238E27FC236}">
                <a16:creationId xmlns:a16="http://schemas.microsoft.com/office/drawing/2014/main" id="{A3E6B55A-7E83-544B-966B-F7F0D049E741}"/>
              </a:ext>
            </a:extLst>
          </p:cNvPr>
          <p:cNvSpPr txBox="1">
            <a:spLocks/>
          </p:cNvSpPr>
          <p:nvPr/>
        </p:nvSpPr>
        <p:spPr>
          <a:xfrm>
            <a:off x="358775" y="4859382"/>
            <a:ext cx="8426450" cy="16198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Lucida Grande"/>
              <a:buNone/>
              <a:defRPr/>
            </a:pPr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DM Sans" pitchFamily="2" charset="-7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55B5CB-71B4-A350-B435-2C2AF82F96B5}"/>
              </a:ext>
            </a:extLst>
          </p:cNvPr>
          <p:cNvSpPr txBox="1"/>
          <p:nvPr/>
        </p:nvSpPr>
        <p:spPr>
          <a:xfrm>
            <a:off x="358775" y="2301613"/>
            <a:ext cx="85434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4000" dirty="0">
                <a:solidFill>
                  <a:schemeClr val="bg1"/>
                </a:solidFill>
                <a:latin typeface="DM Sans Medium" pitchFamily="2" charset="77"/>
              </a:rPr>
              <a:t>SIA «Rīgas Dzemdību nams»</a:t>
            </a:r>
            <a:br>
              <a:rPr lang="lv-LV" sz="4000" dirty="0">
                <a:solidFill>
                  <a:schemeClr val="bg1"/>
                </a:solidFill>
                <a:latin typeface="DM Sans Medium" pitchFamily="2" charset="77"/>
              </a:rPr>
            </a:br>
            <a:r>
              <a:rPr lang="lv-LV" sz="4000" dirty="0">
                <a:solidFill>
                  <a:schemeClr val="bg1"/>
                </a:solidFill>
                <a:latin typeface="DM Sans Medium" pitchFamily="2" charset="77"/>
              </a:rPr>
              <a:t>pirmā pusgada </a:t>
            </a:r>
          </a:p>
          <a:p>
            <a:pPr algn="ctr"/>
            <a:r>
              <a:rPr lang="lv-LV" sz="4000" dirty="0">
                <a:solidFill>
                  <a:schemeClr val="bg1"/>
                </a:solidFill>
                <a:latin typeface="DM Sans Medium" pitchFamily="2" charset="77"/>
              </a:rPr>
              <a:t>darbības rezultāti 2022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3A1B482-61DF-4D71-98C2-38B754E5D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69" y="5901339"/>
            <a:ext cx="678419" cy="65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BE4F3C0C-A3B8-81C8-F68D-98CFBC21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40" y="5901339"/>
            <a:ext cx="350795" cy="6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38EC72-9586-AFAE-031F-49E2E895390F}"/>
              </a:ext>
            </a:extLst>
          </p:cNvPr>
          <p:cNvSpPr/>
          <p:nvPr/>
        </p:nvSpPr>
        <p:spPr>
          <a:xfrm>
            <a:off x="381785" y="6073923"/>
            <a:ext cx="2399122" cy="458852"/>
          </a:xfrm>
          <a:prstGeom prst="rect">
            <a:avLst/>
          </a:prstGeom>
          <a:solidFill>
            <a:srgbClr val="EEDFEC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6AF2E9-21E6-148A-A14C-6C1342D10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12" y="5901339"/>
            <a:ext cx="1742860" cy="70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15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1C06F74-82D0-0B10-020B-55FAF5CFD5A5}"/>
              </a:ext>
            </a:extLst>
          </p:cNvPr>
          <p:cNvSpPr txBox="1"/>
          <p:nvPr/>
        </p:nvSpPr>
        <p:spPr>
          <a:xfrm>
            <a:off x="1034471" y="692778"/>
            <a:ext cx="7675420" cy="822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053" marR="3813" defTabSz="685800">
              <a:spcBef>
                <a:spcPts val="75"/>
              </a:spcBef>
              <a:tabLst>
                <a:tab pos="352425" algn="l"/>
                <a:tab pos="35290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1" dirty="0">
                <a:solidFill>
                  <a:srgbClr val="7030A0"/>
                </a:solidFill>
                <a:latin typeface="DM Sans" pitchFamily="2" charset="-70"/>
                <a:cs typeface="Arial"/>
              </a:rPr>
              <a:t>Covid-19</a:t>
            </a:r>
            <a:r>
              <a:rPr lang="lv-LV" sz="3200" b="1" spc="-38" dirty="0">
                <a:solidFill>
                  <a:srgbClr val="7030A0"/>
                </a:solidFill>
                <a:latin typeface="DM Sans" pitchFamily="2" charset="-70"/>
                <a:cs typeface="Arial"/>
              </a:rPr>
              <a:t> </a:t>
            </a:r>
            <a:r>
              <a:rPr lang="lv-LV" sz="3200" b="1" spc="-4" dirty="0">
                <a:solidFill>
                  <a:srgbClr val="7030A0"/>
                </a:solidFill>
                <a:latin typeface="DM Sans" pitchFamily="2" charset="-70"/>
                <a:cs typeface="Arial"/>
              </a:rPr>
              <a:t>inficēto</a:t>
            </a:r>
            <a:r>
              <a:rPr lang="lv-LV" sz="3200" b="1" spc="-38" dirty="0">
                <a:solidFill>
                  <a:srgbClr val="7030A0"/>
                </a:solidFill>
                <a:latin typeface="DM Sans" pitchFamily="2" charset="-70"/>
                <a:cs typeface="Arial"/>
              </a:rPr>
              <a:t> </a:t>
            </a:r>
            <a:r>
              <a:rPr lang="lv-LV" sz="3200" b="1" spc="-4" dirty="0">
                <a:solidFill>
                  <a:srgbClr val="7030A0"/>
                </a:solidFill>
                <a:latin typeface="DM Sans" pitchFamily="2" charset="-70"/>
                <a:cs typeface="Arial"/>
              </a:rPr>
              <a:t>pacientu</a:t>
            </a:r>
            <a:r>
              <a:rPr lang="lv-LV" sz="3200" b="1" spc="-38" dirty="0">
                <a:solidFill>
                  <a:srgbClr val="7030A0"/>
                </a:solidFill>
                <a:latin typeface="DM Sans" pitchFamily="2" charset="-70"/>
                <a:cs typeface="Arial"/>
              </a:rPr>
              <a:t> </a:t>
            </a:r>
            <a:r>
              <a:rPr lang="lv-LV" sz="3200" b="1" spc="-4" dirty="0">
                <a:solidFill>
                  <a:srgbClr val="7030A0"/>
                </a:solidFill>
                <a:latin typeface="DM Sans" pitchFamily="2" charset="-70"/>
                <a:cs typeface="Arial"/>
              </a:rPr>
              <a:t>skaits</a:t>
            </a:r>
          </a:p>
          <a:p>
            <a:pPr marL="9053" marR="3813" defTabSz="685800">
              <a:spcBef>
                <a:spcPts val="75"/>
              </a:spcBef>
              <a:tabLst>
                <a:tab pos="352425" algn="l"/>
                <a:tab pos="35290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2000" dirty="0">
              <a:solidFill>
                <a:srgbClr val="000000"/>
              </a:solidFill>
              <a:latin typeface="DM Sans" pitchFamily="2" charset="-70"/>
              <a:cs typeface="Calibri"/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248BE4B9-5033-FC69-004D-2A210EAE70E3}"/>
              </a:ext>
            </a:extLst>
          </p:cNvPr>
          <p:cNvGrpSpPr/>
          <p:nvPr/>
        </p:nvGrpSpPr>
        <p:grpSpPr>
          <a:xfrm>
            <a:off x="2411355" y="1930402"/>
            <a:ext cx="5234555" cy="2463181"/>
            <a:chOff x="3335850" y="2199122"/>
            <a:chExt cx="6738166" cy="2689863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7CDB4486-8637-BC3C-7F7C-CAF3FF65D470}"/>
                </a:ext>
              </a:extLst>
            </p:cNvPr>
            <p:cNvSpPr/>
            <p:nvPr/>
          </p:nvSpPr>
          <p:spPr>
            <a:xfrm>
              <a:off x="3335850" y="3648373"/>
              <a:ext cx="756922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919"/>
                <a:gd name="f4" fmla="val 826770"/>
                <a:gd name="f5" fmla="val 826688"/>
                <a:gd name="f6" fmla="val 195088"/>
                <a:gd name="f7" fmla="val 366385"/>
                <a:gd name="f8" fmla="val 756562"/>
                <a:gd name="f9" fmla="val 408560"/>
                <a:gd name="f10" fmla="*/ f0 1 756919"/>
                <a:gd name="f11" fmla="*/ f1 1 826770"/>
                <a:gd name="f12" fmla="+- f4 0 f2"/>
                <a:gd name="f13" fmla="+- f3 0 f2"/>
                <a:gd name="f14" fmla="*/ f13 1 756919"/>
                <a:gd name="f15" fmla="*/ f12 1 826770"/>
                <a:gd name="f16" fmla="*/ f2 1 f14"/>
                <a:gd name="f17" fmla="*/ f3 1 f14"/>
                <a:gd name="f18" fmla="*/ f2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756919" h="826770">
                  <a:moveTo>
                    <a:pt x="f2" y="f5"/>
                  </a:moveTo>
                  <a:lnTo>
                    <a:pt x="f6" y="f5"/>
                  </a:lnTo>
                </a:path>
                <a:path w="756919" h="826770">
                  <a:moveTo>
                    <a:pt x="f7" y="f5"/>
                  </a:moveTo>
                  <a:lnTo>
                    <a:pt x="f8" y="f5"/>
                  </a:lnTo>
                </a:path>
                <a:path w="756919" h="826770">
                  <a:moveTo>
                    <a:pt x="f2" y="f9"/>
                  </a:moveTo>
                  <a:lnTo>
                    <a:pt x="f6" y="f9"/>
                  </a:lnTo>
                </a:path>
                <a:path w="756919" h="826770">
                  <a:moveTo>
                    <a:pt x="f7" y="f9"/>
                  </a:moveTo>
                  <a:lnTo>
                    <a:pt x="f8" y="f9"/>
                  </a:lnTo>
                </a:path>
                <a:path w="756919" h="826770">
                  <a:moveTo>
                    <a:pt x="f2" y="f2"/>
                  </a:moveTo>
                  <a:lnTo>
                    <a:pt x="f6" y="f2"/>
                  </a:lnTo>
                </a:path>
                <a:path w="756919" h="826770">
                  <a:moveTo>
                    <a:pt x="f7" y="f2"/>
                  </a:moveTo>
                  <a:lnTo>
                    <a:pt x="f8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4D2F7538-07F9-66F1-5D64-76FCDD76040A}"/>
                </a:ext>
              </a:extLst>
            </p:cNvPr>
            <p:cNvSpPr/>
            <p:nvPr/>
          </p:nvSpPr>
          <p:spPr>
            <a:xfrm>
              <a:off x="3530937" y="3444005"/>
              <a:ext cx="171450" cy="14446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1450"/>
                <a:gd name="f4" fmla="val 1444625"/>
                <a:gd name="f5" fmla="val 171297"/>
                <a:gd name="f6" fmla="val 1444439"/>
                <a:gd name="f7" fmla="*/ f0 1 171450"/>
                <a:gd name="f8" fmla="*/ f1 1 1444625"/>
                <a:gd name="f9" fmla="+- f4 0 f2"/>
                <a:gd name="f10" fmla="+- f3 0 f2"/>
                <a:gd name="f11" fmla="*/ f10 1 171450"/>
                <a:gd name="f12" fmla="*/ f9 1 1444625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71450" h="1444625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38BFD55-7B64-4CCC-4883-21B3007284C8}"/>
                </a:ext>
              </a:extLst>
            </p:cNvPr>
            <p:cNvSpPr/>
            <p:nvPr/>
          </p:nvSpPr>
          <p:spPr>
            <a:xfrm>
              <a:off x="4263710" y="3648373"/>
              <a:ext cx="390521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0525"/>
                <a:gd name="f4" fmla="val 826770"/>
                <a:gd name="f5" fmla="val 826688"/>
                <a:gd name="f6" fmla="val 390176"/>
                <a:gd name="f7" fmla="val 408560"/>
                <a:gd name="f8" fmla="*/ f0 1 390525"/>
                <a:gd name="f9" fmla="*/ f1 1 826770"/>
                <a:gd name="f10" fmla="+- f4 0 f2"/>
                <a:gd name="f11" fmla="+- f3 0 f2"/>
                <a:gd name="f12" fmla="*/ f11 1 390525"/>
                <a:gd name="f13" fmla="*/ f10 1 826770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90525" h="826770">
                  <a:moveTo>
                    <a:pt x="f2" y="f5"/>
                  </a:moveTo>
                  <a:lnTo>
                    <a:pt x="f6" y="f5"/>
                  </a:lnTo>
                </a:path>
                <a:path w="390525" h="826770">
                  <a:moveTo>
                    <a:pt x="f2" y="f7"/>
                  </a:moveTo>
                  <a:lnTo>
                    <a:pt x="f6" y="f7"/>
                  </a:lnTo>
                </a:path>
                <a:path w="390525" h="826770">
                  <a:moveTo>
                    <a:pt x="f2" y="f2"/>
                  </a:moveTo>
                  <a:lnTo>
                    <a:pt x="f6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B8225208-628B-46E3-367A-271E56711057}"/>
                </a:ext>
              </a:extLst>
            </p:cNvPr>
            <p:cNvSpPr/>
            <p:nvPr/>
          </p:nvSpPr>
          <p:spPr>
            <a:xfrm>
              <a:off x="3335850" y="3230246"/>
              <a:ext cx="1318263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1318260"/>
                <a:gd name="f5" fmla="val 756562"/>
                <a:gd name="f6" fmla="val 927859"/>
                <a:gd name="f7" fmla="val 1318036"/>
                <a:gd name="f8" fmla="abs f0"/>
                <a:gd name="f9" fmla="abs f1"/>
                <a:gd name="f10" fmla="abs f2"/>
                <a:gd name="f11" fmla="*/ f0 1 1318260"/>
                <a:gd name="f12" fmla="+- f3 0 f3"/>
                <a:gd name="f13" fmla="+- f4 0 f3"/>
                <a:gd name="f14" fmla="?: f8 f0 1"/>
                <a:gd name="f15" fmla="?: f9 f1 1"/>
                <a:gd name="f16" fmla="?: f10 f2 1"/>
                <a:gd name="f17" fmla="*/ f13 1 1318260"/>
                <a:gd name="f18" fmla="*/ f12 1 0"/>
                <a:gd name="f19" fmla="*/ f14 1 1318260"/>
                <a:gd name="f20" fmla="*/ f15 1 21600"/>
                <a:gd name="f21" fmla="*/ 21600 f15 1"/>
                <a:gd name="f22" fmla="*/ 0 1 f17"/>
                <a:gd name="f23" fmla="*/ 1318260 1 f17"/>
                <a:gd name="f24" fmla="*/ 0 1 f18"/>
                <a:gd name="f25" fmla="*/ 1 1 f18"/>
                <a:gd name="f26" fmla="min f20 f19"/>
                <a:gd name="f27" fmla="*/ f21 1 f16"/>
                <a:gd name="f28" fmla="*/ f22 f11 1"/>
                <a:gd name="f29" fmla="*/ f23 f11 1"/>
                <a:gd name="f30" fmla="val f27"/>
                <a:gd name="f31" fmla="*/ f3 f26 1"/>
                <a:gd name="f32" fmla="+- f30 0 f3"/>
                <a:gd name="f33" fmla="*/ f32 1 0"/>
                <a:gd name="f34" fmla="*/ f25 f33 1"/>
                <a:gd name="f35" fmla="*/ f24 f33 1"/>
                <a:gd name="f36" fmla="*/ f35 f26 1"/>
                <a:gd name="f37" fmla="*/ f34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6" r="f29" b="f37"/>
              <a:pathLst>
                <a:path w="1318260">
                  <a:moveTo>
                    <a:pt x="f3" y="f31"/>
                  </a:moveTo>
                  <a:lnTo>
                    <a:pt x="f5" y="f31"/>
                  </a:lnTo>
                </a:path>
                <a:path w="1318260">
                  <a:moveTo>
                    <a:pt x="f6" y="f31"/>
                  </a:moveTo>
                  <a:lnTo>
                    <a:pt x="f7" y="f31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5ABC180-5F77-7083-0099-B57406D13AF9}"/>
                </a:ext>
              </a:extLst>
            </p:cNvPr>
            <p:cNvSpPr/>
            <p:nvPr/>
          </p:nvSpPr>
          <p:spPr>
            <a:xfrm>
              <a:off x="4092415" y="3025877"/>
              <a:ext cx="171450" cy="186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1450"/>
                <a:gd name="f4" fmla="val 1863089"/>
                <a:gd name="f5" fmla="val 171297"/>
                <a:gd name="f6" fmla="val 1862566"/>
                <a:gd name="f7" fmla="*/ f0 1 171450"/>
                <a:gd name="f8" fmla="*/ f1 1 1863089"/>
                <a:gd name="f9" fmla="+- f4 0 f2"/>
                <a:gd name="f10" fmla="+- f3 0 f2"/>
                <a:gd name="f11" fmla="*/ f10 1 171450"/>
                <a:gd name="f12" fmla="*/ f9 1 1863089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71450" h="1863089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D5A63B1-BD0D-EBCC-67A7-30F55F8CA6C1}"/>
                </a:ext>
              </a:extLst>
            </p:cNvPr>
            <p:cNvSpPr/>
            <p:nvPr/>
          </p:nvSpPr>
          <p:spPr>
            <a:xfrm>
              <a:off x="4825179" y="3648373"/>
              <a:ext cx="390521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0525"/>
                <a:gd name="f4" fmla="val 826770"/>
                <a:gd name="f5" fmla="val 826688"/>
                <a:gd name="f6" fmla="val 390176"/>
                <a:gd name="f7" fmla="val 408560"/>
                <a:gd name="f8" fmla="*/ f0 1 390525"/>
                <a:gd name="f9" fmla="*/ f1 1 826770"/>
                <a:gd name="f10" fmla="+- f4 0 f2"/>
                <a:gd name="f11" fmla="+- f3 0 f2"/>
                <a:gd name="f12" fmla="*/ f11 1 390525"/>
                <a:gd name="f13" fmla="*/ f10 1 826770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90525" h="826770">
                  <a:moveTo>
                    <a:pt x="f2" y="f5"/>
                  </a:moveTo>
                  <a:lnTo>
                    <a:pt x="f6" y="f5"/>
                  </a:lnTo>
                </a:path>
                <a:path w="390525" h="826770">
                  <a:moveTo>
                    <a:pt x="f2" y="f7"/>
                  </a:moveTo>
                  <a:lnTo>
                    <a:pt x="f6" y="f7"/>
                  </a:lnTo>
                </a:path>
                <a:path w="390525" h="826770">
                  <a:moveTo>
                    <a:pt x="f2" y="f2"/>
                  </a:moveTo>
                  <a:lnTo>
                    <a:pt x="f6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B1BC682C-F6D0-730E-439E-32EDA7872066}"/>
                </a:ext>
              </a:extLst>
            </p:cNvPr>
            <p:cNvSpPr/>
            <p:nvPr/>
          </p:nvSpPr>
          <p:spPr>
            <a:xfrm>
              <a:off x="4825179" y="3230246"/>
              <a:ext cx="390521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390525"/>
                <a:gd name="f5" fmla="val 390176"/>
                <a:gd name="f6" fmla="abs f0"/>
                <a:gd name="f7" fmla="abs f1"/>
                <a:gd name="f8" fmla="abs f2"/>
                <a:gd name="f9" fmla="*/ f0 1 390525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390525"/>
                <a:gd name="f16" fmla="*/ f10 1 0"/>
                <a:gd name="f17" fmla="*/ f12 1 390525"/>
                <a:gd name="f18" fmla="*/ f13 1 21600"/>
                <a:gd name="f19" fmla="*/ 21600 f13 1"/>
                <a:gd name="f20" fmla="*/ 0 1 f15"/>
                <a:gd name="f21" fmla="*/ 390525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390525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9C9BE79-BFDF-80AF-F9BB-090FC17B90B4}"/>
                </a:ext>
              </a:extLst>
            </p:cNvPr>
            <p:cNvSpPr/>
            <p:nvPr/>
          </p:nvSpPr>
          <p:spPr>
            <a:xfrm>
              <a:off x="4653884" y="3025877"/>
              <a:ext cx="171450" cy="186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1450"/>
                <a:gd name="f4" fmla="val 1863089"/>
                <a:gd name="f5" fmla="val 171297"/>
                <a:gd name="f6" fmla="val 1862566"/>
                <a:gd name="f7" fmla="*/ f0 1 171450"/>
                <a:gd name="f8" fmla="*/ f1 1 1863089"/>
                <a:gd name="f9" fmla="+- f4 0 f2"/>
                <a:gd name="f10" fmla="+- f3 0 f2"/>
                <a:gd name="f11" fmla="*/ f10 1 171450"/>
                <a:gd name="f12" fmla="*/ f9 1 1863089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71450" h="1863089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1DE2E0C-1B8C-9824-B609-6B64D464C94D}"/>
                </a:ext>
              </a:extLst>
            </p:cNvPr>
            <p:cNvSpPr/>
            <p:nvPr/>
          </p:nvSpPr>
          <p:spPr>
            <a:xfrm>
              <a:off x="5386657" y="3648373"/>
              <a:ext cx="390521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0525"/>
                <a:gd name="f4" fmla="val 826770"/>
                <a:gd name="f5" fmla="val 826688"/>
                <a:gd name="f6" fmla="val 390176"/>
                <a:gd name="f7" fmla="val 408560"/>
                <a:gd name="f8" fmla="*/ f0 1 390525"/>
                <a:gd name="f9" fmla="*/ f1 1 826770"/>
                <a:gd name="f10" fmla="+- f4 0 f2"/>
                <a:gd name="f11" fmla="+- f3 0 f2"/>
                <a:gd name="f12" fmla="*/ f11 1 390525"/>
                <a:gd name="f13" fmla="*/ f10 1 826770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90525" h="826770">
                  <a:moveTo>
                    <a:pt x="f2" y="f5"/>
                  </a:moveTo>
                  <a:lnTo>
                    <a:pt x="f6" y="f5"/>
                  </a:lnTo>
                </a:path>
                <a:path w="390525" h="826770">
                  <a:moveTo>
                    <a:pt x="f2" y="f7"/>
                  </a:moveTo>
                  <a:lnTo>
                    <a:pt x="f6" y="f7"/>
                  </a:lnTo>
                </a:path>
                <a:path w="390525" h="826770">
                  <a:moveTo>
                    <a:pt x="f2" y="f2"/>
                  </a:moveTo>
                  <a:lnTo>
                    <a:pt x="f6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BAD83EE4-C4FF-6A3D-E2B6-DE52C2DA1B3C}"/>
                </a:ext>
              </a:extLst>
            </p:cNvPr>
            <p:cNvSpPr/>
            <p:nvPr/>
          </p:nvSpPr>
          <p:spPr>
            <a:xfrm>
              <a:off x="3335850" y="2821628"/>
              <a:ext cx="5248912" cy="4089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48910"/>
                <a:gd name="f4" fmla="val 408939"/>
                <a:gd name="f5" fmla="val 2050807"/>
                <a:gd name="f6" fmla="val 408624"/>
                <a:gd name="f7" fmla="val 2440984"/>
                <a:gd name="f8" fmla="val 5248354"/>
                <a:gd name="f9" fmla="*/ f0 1 5248910"/>
                <a:gd name="f10" fmla="*/ f1 1 408939"/>
                <a:gd name="f11" fmla="+- f4 0 f2"/>
                <a:gd name="f12" fmla="+- f3 0 f2"/>
                <a:gd name="f13" fmla="*/ f12 1 5248910"/>
                <a:gd name="f14" fmla="*/ f11 1 408939"/>
                <a:gd name="f15" fmla="*/ f2 1 f13"/>
                <a:gd name="f16" fmla="*/ f3 1 f13"/>
                <a:gd name="f17" fmla="*/ f2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5248910" h="408939">
                  <a:moveTo>
                    <a:pt x="f5" y="f6"/>
                  </a:moveTo>
                  <a:lnTo>
                    <a:pt x="f7" y="f6"/>
                  </a:lnTo>
                </a:path>
                <a:path w="5248910" h="408939">
                  <a:moveTo>
                    <a:pt x="f2" y="f2"/>
                  </a:moveTo>
                  <a:lnTo>
                    <a:pt x="f8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29C912E6-0377-37F9-F47A-C0862C056C30}"/>
                </a:ext>
              </a:extLst>
            </p:cNvPr>
            <p:cNvSpPr/>
            <p:nvPr/>
          </p:nvSpPr>
          <p:spPr>
            <a:xfrm>
              <a:off x="5215353" y="2826309"/>
              <a:ext cx="171450" cy="20624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1450"/>
                <a:gd name="f4" fmla="val 2062479"/>
                <a:gd name="f5" fmla="val 171297"/>
                <a:gd name="f6" fmla="val 2062127"/>
                <a:gd name="f7" fmla="*/ f0 1 171450"/>
                <a:gd name="f8" fmla="*/ f1 1 2062479"/>
                <a:gd name="f9" fmla="+- f4 0 f2"/>
                <a:gd name="f10" fmla="+- f3 0 f2"/>
                <a:gd name="f11" fmla="*/ f10 1 171450"/>
                <a:gd name="f12" fmla="*/ f9 1 2062479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71450" h="2062479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B84A7CC3-37E0-3EE6-2A5E-A5D8D7B5029D}"/>
                </a:ext>
              </a:extLst>
            </p:cNvPr>
            <p:cNvSpPr/>
            <p:nvPr/>
          </p:nvSpPr>
          <p:spPr>
            <a:xfrm>
              <a:off x="5948126" y="3648373"/>
              <a:ext cx="2636516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36520"/>
                <a:gd name="f4" fmla="val 826770"/>
                <a:gd name="f5" fmla="val 826688"/>
                <a:gd name="f6" fmla="val 390176"/>
                <a:gd name="f7" fmla="val 408560"/>
                <a:gd name="f8" fmla="val 2074598"/>
                <a:gd name="f9" fmla="val 2636072"/>
                <a:gd name="f10" fmla="*/ f0 1 2636520"/>
                <a:gd name="f11" fmla="*/ f1 1 826770"/>
                <a:gd name="f12" fmla="+- f4 0 f2"/>
                <a:gd name="f13" fmla="+- f3 0 f2"/>
                <a:gd name="f14" fmla="*/ f13 1 2636520"/>
                <a:gd name="f15" fmla="*/ f12 1 826770"/>
                <a:gd name="f16" fmla="*/ f2 1 f14"/>
                <a:gd name="f17" fmla="*/ f3 1 f14"/>
                <a:gd name="f18" fmla="*/ f2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636520" h="826770">
                  <a:moveTo>
                    <a:pt x="f2" y="f5"/>
                  </a:moveTo>
                  <a:lnTo>
                    <a:pt x="f6" y="f5"/>
                  </a:lnTo>
                </a:path>
                <a:path w="2636520" h="826770">
                  <a:moveTo>
                    <a:pt x="f2" y="f7"/>
                  </a:moveTo>
                  <a:lnTo>
                    <a:pt x="f8" y="f7"/>
                  </a:lnTo>
                </a:path>
                <a:path w="2636520" h="826770">
                  <a:moveTo>
                    <a:pt x="f2" y="f2"/>
                  </a:moveTo>
                  <a:lnTo>
                    <a:pt x="f9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5EA2A71C-4F54-C3C2-CD50-467547745FFB}"/>
                </a:ext>
              </a:extLst>
            </p:cNvPr>
            <p:cNvSpPr/>
            <p:nvPr/>
          </p:nvSpPr>
          <p:spPr>
            <a:xfrm>
              <a:off x="5948126" y="3230246"/>
              <a:ext cx="2636516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2636520"/>
                <a:gd name="f5" fmla="val 2636072"/>
                <a:gd name="f6" fmla="abs f0"/>
                <a:gd name="f7" fmla="abs f1"/>
                <a:gd name="f8" fmla="abs f2"/>
                <a:gd name="f9" fmla="*/ f0 1 2636520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2636520"/>
                <a:gd name="f16" fmla="*/ f10 1 0"/>
                <a:gd name="f17" fmla="*/ f12 1 2636520"/>
                <a:gd name="f18" fmla="*/ f13 1 21600"/>
                <a:gd name="f19" fmla="*/ 21600 f13 1"/>
                <a:gd name="f20" fmla="*/ 0 1 f15"/>
                <a:gd name="f21" fmla="*/ 2636520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2636520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81F11C23-DA41-2854-BC98-7C9B47AABCB1}"/>
                </a:ext>
              </a:extLst>
            </p:cNvPr>
            <p:cNvSpPr/>
            <p:nvPr/>
          </p:nvSpPr>
          <p:spPr>
            <a:xfrm>
              <a:off x="5776831" y="2826309"/>
              <a:ext cx="171450" cy="20624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1450"/>
                <a:gd name="f4" fmla="val 2062479"/>
                <a:gd name="f5" fmla="val 171297"/>
                <a:gd name="f6" fmla="val 2062127"/>
                <a:gd name="f7" fmla="*/ f0 1 171450"/>
                <a:gd name="f8" fmla="*/ f1 1 2062479"/>
                <a:gd name="f9" fmla="+- f4 0 f2"/>
                <a:gd name="f10" fmla="+- f3 0 f2"/>
                <a:gd name="f11" fmla="*/ f10 1 171450"/>
                <a:gd name="f12" fmla="*/ f9 1 2062479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71450" h="2062479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6D17BF28-6692-0391-3116-0CA9A9E893DD}"/>
                </a:ext>
              </a:extLst>
            </p:cNvPr>
            <p:cNvSpPr/>
            <p:nvPr/>
          </p:nvSpPr>
          <p:spPr>
            <a:xfrm>
              <a:off x="6509604" y="4475064"/>
              <a:ext cx="951862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951865"/>
                <a:gd name="f5" fmla="val 951651"/>
                <a:gd name="f6" fmla="abs f0"/>
                <a:gd name="f7" fmla="abs f1"/>
                <a:gd name="f8" fmla="abs f2"/>
                <a:gd name="f9" fmla="*/ f0 1 951865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951865"/>
                <a:gd name="f16" fmla="*/ f10 1 0"/>
                <a:gd name="f17" fmla="*/ f12 1 951865"/>
                <a:gd name="f18" fmla="*/ f13 1 21600"/>
                <a:gd name="f19" fmla="*/ 21600 f13 1"/>
                <a:gd name="f20" fmla="*/ 0 1 f15"/>
                <a:gd name="f21" fmla="*/ 951865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951865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3D61EF88-1A9A-9B6A-0254-F01E91974288}"/>
                </a:ext>
              </a:extLst>
            </p:cNvPr>
            <p:cNvSpPr/>
            <p:nvPr/>
          </p:nvSpPr>
          <p:spPr>
            <a:xfrm>
              <a:off x="6338300" y="4270750"/>
              <a:ext cx="732791" cy="6178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32789"/>
                <a:gd name="f4" fmla="val 617854"/>
                <a:gd name="f5" fmla="val 171297"/>
                <a:gd name="f6" fmla="val 617689"/>
                <a:gd name="f7" fmla="val 732764"/>
                <a:gd name="f8" fmla="val 408622"/>
                <a:gd name="f9" fmla="val 561467"/>
                <a:gd name="f10" fmla="*/ f0 1 732789"/>
                <a:gd name="f11" fmla="*/ f1 1 617854"/>
                <a:gd name="f12" fmla="+- f4 0 f2"/>
                <a:gd name="f13" fmla="+- f3 0 f2"/>
                <a:gd name="f14" fmla="*/ f13 1 732789"/>
                <a:gd name="f15" fmla="*/ f12 1 617854"/>
                <a:gd name="f16" fmla="*/ f2 1 f14"/>
                <a:gd name="f17" fmla="*/ f3 1 f14"/>
                <a:gd name="f18" fmla="*/ f2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732789" h="617854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  <a:path w="732789" h="617854">
                  <a:moveTo>
                    <a:pt x="f7" y="f8"/>
                  </a:moveTo>
                  <a:lnTo>
                    <a:pt x="f9" y="f8"/>
                  </a:lnTo>
                  <a:lnTo>
                    <a:pt x="f9" y="f6"/>
                  </a:lnTo>
                  <a:lnTo>
                    <a:pt x="f7" y="f6"/>
                  </a:lnTo>
                  <a:lnTo>
                    <a:pt x="f7" y="f8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56EC55EC-AB51-DC00-7480-3D81EFC3B2C2}"/>
                </a:ext>
              </a:extLst>
            </p:cNvPr>
            <p:cNvSpPr/>
            <p:nvPr/>
          </p:nvSpPr>
          <p:spPr>
            <a:xfrm>
              <a:off x="7642070" y="4475064"/>
              <a:ext cx="381003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381000"/>
                <a:gd name="f5" fmla="val 380660"/>
                <a:gd name="f6" fmla="abs f0"/>
                <a:gd name="f7" fmla="abs f1"/>
                <a:gd name="f8" fmla="abs f2"/>
                <a:gd name="f9" fmla="*/ f0 1 381000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381000"/>
                <a:gd name="f16" fmla="*/ f10 1 0"/>
                <a:gd name="f17" fmla="*/ f12 1 381000"/>
                <a:gd name="f18" fmla="*/ f13 1 21600"/>
                <a:gd name="f19" fmla="*/ 21600 f13 1"/>
                <a:gd name="f20" fmla="*/ 0 1 f15"/>
                <a:gd name="f21" fmla="*/ 381000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381000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1717D4EB-CA94-77D8-458A-4628CF7269ED}"/>
                </a:ext>
              </a:extLst>
            </p:cNvPr>
            <p:cNvSpPr/>
            <p:nvPr/>
          </p:nvSpPr>
          <p:spPr>
            <a:xfrm>
              <a:off x="7461257" y="4470309"/>
              <a:ext cx="180978" cy="4184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0975"/>
                <a:gd name="f4" fmla="val 418464"/>
                <a:gd name="f5" fmla="val 180813"/>
                <a:gd name="f6" fmla="val 418127"/>
                <a:gd name="f7" fmla="*/ f0 1 180975"/>
                <a:gd name="f8" fmla="*/ f1 1 418464"/>
                <a:gd name="f9" fmla="+- f4 0 f2"/>
                <a:gd name="f10" fmla="+- f3 0 f2"/>
                <a:gd name="f11" fmla="*/ f10 1 180975"/>
                <a:gd name="f12" fmla="*/ f9 1 418464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80975" h="418464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8FC047FF-9131-2C84-27D4-0B07C15AEF11}"/>
                </a:ext>
              </a:extLst>
            </p:cNvPr>
            <p:cNvSpPr/>
            <p:nvPr/>
          </p:nvSpPr>
          <p:spPr>
            <a:xfrm>
              <a:off x="8203539" y="4056936"/>
              <a:ext cx="381003" cy="4184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000"/>
                <a:gd name="f4" fmla="val 418464"/>
                <a:gd name="f5" fmla="val 418127"/>
                <a:gd name="f6" fmla="val 380660"/>
                <a:gd name="f7" fmla="*/ f0 1 381000"/>
                <a:gd name="f8" fmla="*/ f1 1 418464"/>
                <a:gd name="f9" fmla="+- f4 0 f2"/>
                <a:gd name="f10" fmla="+- f3 0 f2"/>
                <a:gd name="f11" fmla="*/ f10 1 381000"/>
                <a:gd name="f12" fmla="*/ f9 1 418464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81000" h="418464">
                  <a:moveTo>
                    <a:pt x="f2" y="f5"/>
                  </a:moveTo>
                  <a:lnTo>
                    <a:pt x="f6" y="f5"/>
                  </a:lnTo>
                </a:path>
                <a:path w="381000" h="418464">
                  <a:moveTo>
                    <a:pt x="f2" y="f2"/>
                  </a:moveTo>
                  <a:lnTo>
                    <a:pt x="f6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47CBEAEF-9E20-9756-761B-D8A27BECA5BE}"/>
                </a:ext>
              </a:extLst>
            </p:cNvPr>
            <p:cNvSpPr/>
            <p:nvPr/>
          </p:nvSpPr>
          <p:spPr>
            <a:xfrm>
              <a:off x="8022726" y="3852623"/>
              <a:ext cx="180978" cy="10363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0975"/>
                <a:gd name="f4" fmla="val 1036320"/>
                <a:gd name="f5" fmla="val 180813"/>
                <a:gd name="f6" fmla="val 1035815"/>
                <a:gd name="f7" fmla="*/ f0 1 180975"/>
                <a:gd name="f8" fmla="*/ f1 1 1036320"/>
                <a:gd name="f9" fmla="+- f4 0 f2"/>
                <a:gd name="f10" fmla="+- f3 0 f2"/>
                <a:gd name="f11" fmla="*/ f10 1 180975"/>
                <a:gd name="f12" fmla="*/ f9 1 1036320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80975" h="1036320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1276449A-EA82-0489-A1FC-1B78BF256FA6}"/>
                </a:ext>
              </a:extLst>
            </p:cNvPr>
            <p:cNvSpPr/>
            <p:nvPr/>
          </p:nvSpPr>
          <p:spPr>
            <a:xfrm>
              <a:off x="8765017" y="3648373"/>
              <a:ext cx="381003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000"/>
                <a:gd name="f4" fmla="val 826770"/>
                <a:gd name="f5" fmla="val 826688"/>
                <a:gd name="f6" fmla="val 380660"/>
                <a:gd name="f7" fmla="val 408560"/>
                <a:gd name="f8" fmla="*/ f0 1 381000"/>
                <a:gd name="f9" fmla="*/ f1 1 826770"/>
                <a:gd name="f10" fmla="+- f4 0 f2"/>
                <a:gd name="f11" fmla="+- f3 0 f2"/>
                <a:gd name="f12" fmla="*/ f11 1 381000"/>
                <a:gd name="f13" fmla="*/ f10 1 826770"/>
                <a:gd name="f14" fmla="*/ f2 1 f12"/>
                <a:gd name="f15" fmla="*/ f3 1 f12"/>
                <a:gd name="f16" fmla="*/ f2 1 f13"/>
                <a:gd name="f17" fmla="*/ f4 1 f13"/>
                <a:gd name="f18" fmla="*/ f14 f8 1"/>
                <a:gd name="f19" fmla="*/ f15 f8 1"/>
                <a:gd name="f20" fmla="*/ f17 f9 1"/>
                <a:gd name="f21" fmla="*/ f16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81000" h="826770">
                  <a:moveTo>
                    <a:pt x="f2" y="f5"/>
                  </a:moveTo>
                  <a:lnTo>
                    <a:pt x="f6" y="f5"/>
                  </a:lnTo>
                </a:path>
                <a:path w="381000" h="826770">
                  <a:moveTo>
                    <a:pt x="f2" y="f7"/>
                  </a:moveTo>
                  <a:lnTo>
                    <a:pt x="f6" y="f7"/>
                  </a:lnTo>
                </a:path>
                <a:path w="381000" h="826770">
                  <a:moveTo>
                    <a:pt x="f2" y="f2"/>
                  </a:moveTo>
                  <a:lnTo>
                    <a:pt x="f6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8C39F31A-A755-DD4C-EEB6-B60F11640A54}"/>
                </a:ext>
              </a:extLst>
            </p:cNvPr>
            <p:cNvSpPr/>
            <p:nvPr/>
          </p:nvSpPr>
          <p:spPr>
            <a:xfrm>
              <a:off x="3335850" y="2413001"/>
              <a:ext cx="6737984" cy="8172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37984"/>
                <a:gd name="f4" fmla="val 817244"/>
                <a:gd name="f5" fmla="val 5429168"/>
                <a:gd name="f6" fmla="val 817248"/>
                <a:gd name="f7" fmla="val 5809828"/>
                <a:gd name="f8" fmla="val 408624"/>
                <a:gd name="f9" fmla="val 6737751"/>
                <a:gd name="f10" fmla="val 5248354"/>
                <a:gd name="f11" fmla="*/ f0 1 6737984"/>
                <a:gd name="f12" fmla="*/ f1 1 817244"/>
                <a:gd name="f13" fmla="+- f4 0 f2"/>
                <a:gd name="f14" fmla="+- f3 0 f2"/>
                <a:gd name="f15" fmla="*/ f14 1 6737984"/>
                <a:gd name="f16" fmla="*/ f13 1 817244"/>
                <a:gd name="f17" fmla="*/ f2 1 f15"/>
                <a:gd name="f18" fmla="*/ f3 1 f15"/>
                <a:gd name="f19" fmla="*/ f2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6737984" h="817244">
                  <a:moveTo>
                    <a:pt x="f5" y="f6"/>
                  </a:moveTo>
                  <a:lnTo>
                    <a:pt x="f7" y="f6"/>
                  </a:lnTo>
                </a:path>
                <a:path w="6737984" h="817244">
                  <a:moveTo>
                    <a:pt x="f5" y="f8"/>
                  </a:moveTo>
                  <a:lnTo>
                    <a:pt x="f9" y="f8"/>
                  </a:lnTo>
                </a:path>
                <a:path w="6737984" h="817244">
                  <a:moveTo>
                    <a:pt x="f2" y="f2"/>
                  </a:moveTo>
                  <a:lnTo>
                    <a:pt x="f10" y="f2"/>
                  </a:lnTo>
                </a:path>
                <a:path w="6737984" h="817244">
                  <a:moveTo>
                    <a:pt x="f5" y="f2"/>
                  </a:moveTo>
                  <a:lnTo>
                    <a:pt x="f9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E22E20B3-3003-CF27-D3C6-EAF848405AE7}"/>
                </a:ext>
              </a:extLst>
            </p:cNvPr>
            <p:cNvSpPr/>
            <p:nvPr/>
          </p:nvSpPr>
          <p:spPr>
            <a:xfrm>
              <a:off x="8584204" y="2199122"/>
              <a:ext cx="180978" cy="2689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0975"/>
                <a:gd name="f4" fmla="val 2689860"/>
                <a:gd name="f5" fmla="val 180813"/>
                <a:gd name="f6" fmla="val 2689318"/>
                <a:gd name="f7" fmla="*/ f0 1 180975"/>
                <a:gd name="f8" fmla="*/ f1 1 2689860"/>
                <a:gd name="f9" fmla="+- f4 0 f2"/>
                <a:gd name="f10" fmla="+- f3 0 f2"/>
                <a:gd name="f11" fmla="*/ f10 1 180975"/>
                <a:gd name="f12" fmla="*/ f9 1 2689860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80975" h="2689860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04DF0807-E461-EF2A-2A7A-0221D604B47B}"/>
                </a:ext>
              </a:extLst>
            </p:cNvPr>
            <p:cNvSpPr/>
            <p:nvPr/>
          </p:nvSpPr>
          <p:spPr>
            <a:xfrm>
              <a:off x="9326486" y="3648373"/>
              <a:ext cx="747393" cy="826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7395"/>
                <a:gd name="f4" fmla="val 826770"/>
                <a:gd name="f5" fmla="val 826688"/>
                <a:gd name="f6" fmla="val 380660"/>
                <a:gd name="f7" fmla="val 408560"/>
                <a:gd name="f8" fmla="val 747109"/>
                <a:gd name="f9" fmla="*/ f0 1 747395"/>
                <a:gd name="f10" fmla="*/ f1 1 826770"/>
                <a:gd name="f11" fmla="+- f4 0 f2"/>
                <a:gd name="f12" fmla="+- f3 0 f2"/>
                <a:gd name="f13" fmla="*/ f12 1 747395"/>
                <a:gd name="f14" fmla="*/ f11 1 826770"/>
                <a:gd name="f15" fmla="*/ f2 1 f13"/>
                <a:gd name="f16" fmla="*/ f3 1 f13"/>
                <a:gd name="f17" fmla="*/ f2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747395" h="826770">
                  <a:moveTo>
                    <a:pt x="f2" y="f5"/>
                  </a:moveTo>
                  <a:lnTo>
                    <a:pt x="f6" y="f5"/>
                  </a:lnTo>
                </a:path>
                <a:path w="747395" h="826770">
                  <a:moveTo>
                    <a:pt x="f2" y="f7"/>
                  </a:moveTo>
                  <a:lnTo>
                    <a:pt x="f8" y="f7"/>
                  </a:lnTo>
                </a:path>
                <a:path w="747395" h="826770">
                  <a:moveTo>
                    <a:pt x="f2" y="f2"/>
                  </a:moveTo>
                  <a:lnTo>
                    <a:pt x="f8" y="f2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9C933679-4931-B8E6-29FC-FFAB926AF5BA}"/>
                </a:ext>
              </a:extLst>
            </p:cNvPr>
            <p:cNvSpPr/>
            <p:nvPr/>
          </p:nvSpPr>
          <p:spPr>
            <a:xfrm>
              <a:off x="9326486" y="3230246"/>
              <a:ext cx="747393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747395"/>
                <a:gd name="f5" fmla="val 747109"/>
                <a:gd name="f6" fmla="abs f0"/>
                <a:gd name="f7" fmla="abs f1"/>
                <a:gd name="f8" fmla="abs f2"/>
                <a:gd name="f9" fmla="*/ f0 1 747395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747395"/>
                <a:gd name="f16" fmla="*/ f10 1 0"/>
                <a:gd name="f17" fmla="*/ f12 1 747395"/>
                <a:gd name="f18" fmla="*/ f13 1 21600"/>
                <a:gd name="f19" fmla="*/ 21600 f13 1"/>
                <a:gd name="f20" fmla="*/ 0 1 f15"/>
                <a:gd name="f21" fmla="*/ 747395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747395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239C10F9-7C34-6999-55DA-B7362A654951}"/>
                </a:ext>
              </a:extLst>
            </p:cNvPr>
            <p:cNvSpPr/>
            <p:nvPr/>
          </p:nvSpPr>
          <p:spPr>
            <a:xfrm>
              <a:off x="9145673" y="2826309"/>
              <a:ext cx="180978" cy="20624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0975"/>
                <a:gd name="f4" fmla="val 2062479"/>
                <a:gd name="f5" fmla="val 180813"/>
                <a:gd name="f6" fmla="val 2062127"/>
                <a:gd name="f7" fmla="*/ f0 1 180975"/>
                <a:gd name="f8" fmla="*/ f1 1 2062479"/>
                <a:gd name="f9" fmla="+- f4 0 f2"/>
                <a:gd name="f10" fmla="+- f3 0 f2"/>
                <a:gd name="f11" fmla="*/ f10 1 180975"/>
                <a:gd name="f12" fmla="*/ f9 1 2062479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80975" h="2062479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53670934-9EA7-D4AA-4552-CA4C66A90C64}"/>
                </a:ext>
              </a:extLst>
            </p:cNvPr>
            <p:cNvSpPr/>
            <p:nvPr/>
          </p:nvSpPr>
          <p:spPr>
            <a:xfrm>
              <a:off x="9887964" y="4475064"/>
              <a:ext cx="186052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186055"/>
                <a:gd name="f5" fmla="val 185636"/>
                <a:gd name="f6" fmla="abs f0"/>
                <a:gd name="f7" fmla="abs f1"/>
                <a:gd name="f8" fmla="abs f2"/>
                <a:gd name="f9" fmla="*/ f0 1 186055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186055"/>
                <a:gd name="f16" fmla="*/ f10 1 0"/>
                <a:gd name="f17" fmla="*/ f12 1 186055"/>
                <a:gd name="f18" fmla="*/ f13 1 21600"/>
                <a:gd name="f19" fmla="*/ 21600 f13 1"/>
                <a:gd name="f20" fmla="*/ 0 1 f15"/>
                <a:gd name="f21" fmla="*/ 186055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186055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DAD1CEC3-7F7B-C2DC-34F9-9D90B5D7FECE}"/>
                </a:ext>
              </a:extLst>
            </p:cNvPr>
            <p:cNvSpPr/>
            <p:nvPr/>
          </p:nvSpPr>
          <p:spPr>
            <a:xfrm>
              <a:off x="9707151" y="4270750"/>
              <a:ext cx="180978" cy="6178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0975"/>
                <a:gd name="f4" fmla="val 617854"/>
                <a:gd name="f5" fmla="val 180813"/>
                <a:gd name="f6" fmla="val 617687"/>
                <a:gd name="f7" fmla="*/ f0 1 180975"/>
                <a:gd name="f8" fmla="*/ f1 1 617854"/>
                <a:gd name="f9" fmla="+- f4 0 f2"/>
                <a:gd name="f10" fmla="+- f3 0 f2"/>
                <a:gd name="f11" fmla="*/ f10 1 180975"/>
                <a:gd name="f12" fmla="*/ f9 1 617854"/>
                <a:gd name="f13" fmla="*/ f2 1 f11"/>
                <a:gd name="f14" fmla="*/ f3 1 f11"/>
                <a:gd name="f15" fmla="*/ f2 1 f12"/>
                <a:gd name="f16" fmla="*/ f4 1 f12"/>
                <a:gd name="f17" fmla="*/ f13 f7 1"/>
                <a:gd name="f18" fmla="*/ f14 f7 1"/>
                <a:gd name="f19" fmla="*/ f16 f8 1"/>
                <a:gd name="f20" fmla="*/ f15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80975" h="617854">
                  <a:moveTo>
                    <a:pt x="f5" y="f2"/>
                  </a:moveTo>
                  <a:lnTo>
                    <a:pt x="f2" y="f2"/>
                  </a:lnTo>
                  <a:lnTo>
                    <a:pt x="f2" y="f6"/>
                  </a:lnTo>
                  <a:lnTo>
                    <a:pt x="f5" y="f6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4471C4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D59262F5-5D92-4A16-BCA0-551BF37CF4B5}"/>
                </a:ext>
              </a:extLst>
            </p:cNvPr>
            <p:cNvSpPr/>
            <p:nvPr/>
          </p:nvSpPr>
          <p:spPr>
            <a:xfrm>
              <a:off x="3335850" y="4883691"/>
              <a:ext cx="6737984" cy="0"/>
            </a:xfrm>
            <a:custGeom>
              <a:avLst/>
              <a:gdLst>
                <a:gd name="f0" fmla="val w"/>
                <a:gd name="f1" fmla="val h"/>
                <a:gd name="f2" fmla="val ss"/>
                <a:gd name="f3" fmla="val 0"/>
                <a:gd name="f4" fmla="val 6737984"/>
                <a:gd name="f5" fmla="val 6737751"/>
                <a:gd name="f6" fmla="abs f0"/>
                <a:gd name="f7" fmla="abs f1"/>
                <a:gd name="f8" fmla="abs f2"/>
                <a:gd name="f9" fmla="*/ f0 1 6737984"/>
                <a:gd name="f10" fmla="+- f3 0 f3"/>
                <a:gd name="f11" fmla="+- f4 0 f3"/>
                <a:gd name="f12" fmla="?: f6 f0 1"/>
                <a:gd name="f13" fmla="?: f7 f1 1"/>
                <a:gd name="f14" fmla="?: f8 f2 1"/>
                <a:gd name="f15" fmla="*/ f11 1 6737984"/>
                <a:gd name="f16" fmla="*/ f10 1 0"/>
                <a:gd name="f17" fmla="*/ f12 1 6737984"/>
                <a:gd name="f18" fmla="*/ f13 1 21600"/>
                <a:gd name="f19" fmla="*/ 21600 f13 1"/>
                <a:gd name="f20" fmla="*/ 0 1 f15"/>
                <a:gd name="f21" fmla="*/ 6737984 1 f15"/>
                <a:gd name="f22" fmla="*/ 0 1 f16"/>
                <a:gd name="f23" fmla="*/ 1 1 f16"/>
                <a:gd name="f24" fmla="min f18 f17"/>
                <a:gd name="f25" fmla="*/ f19 1 f14"/>
                <a:gd name="f26" fmla="*/ f20 f9 1"/>
                <a:gd name="f27" fmla="*/ f21 f9 1"/>
                <a:gd name="f28" fmla="val f25"/>
                <a:gd name="f29" fmla="*/ f3 f24 1"/>
                <a:gd name="f30" fmla="+- f28 0 f3"/>
                <a:gd name="f31" fmla="*/ f30 1 0"/>
                <a:gd name="f32" fmla="*/ f23 f31 1"/>
                <a:gd name="f33" fmla="*/ f22 f31 1"/>
                <a:gd name="f34" fmla="*/ f33 f24 1"/>
                <a:gd name="f35" fmla="*/ f32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34" r="f27" b="f35"/>
              <a:pathLst>
                <a:path w="6737984">
                  <a:moveTo>
                    <a:pt x="f3" y="f29"/>
                  </a:moveTo>
                  <a:lnTo>
                    <a:pt x="f5" y="f29"/>
                  </a:lnTo>
                </a:path>
              </a:pathLst>
            </a:custGeom>
            <a:noFill/>
            <a:ln w="9500" cap="flat">
              <a:solidFill>
                <a:srgbClr val="D9D9D9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lv-LV" sz="135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33" name="object 33">
            <a:extLst>
              <a:ext uri="{FF2B5EF4-FFF2-40B4-BE49-F238E27FC236}">
                <a16:creationId xmlns:a16="http://schemas.microsoft.com/office/drawing/2014/main" id="{55394820-D336-CECB-DE3C-EE33495B89DC}"/>
              </a:ext>
            </a:extLst>
          </p:cNvPr>
          <p:cNvSpPr/>
          <p:nvPr/>
        </p:nvSpPr>
        <p:spPr>
          <a:xfrm>
            <a:off x="2501888" y="2353405"/>
            <a:ext cx="5053488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6737984"/>
              <a:gd name="f5" fmla="val 6737751"/>
              <a:gd name="f6" fmla="abs f0"/>
              <a:gd name="f7" fmla="abs f1"/>
              <a:gd name="f8" fmla="abs f2"/>
              <a:gd name="f9" fmla="*/ f0 1 6737984"/>
              <a:gd name="f10" fmla="+- f3 0 f3"/>
              <a:gd name="f11" fmla="+- f4 0 f3"/>
              <a:gd name="f12" fmla="?: f6 f0 1"/>
              <a:gd name="f13" fmla="?: f7 f1 1"/>
              <a:gd name="f14" fmla="?: f8 f2 1"/>
              <a:gd name="f15" fmla="*/ f11 1 6737984"/>
              <a:gd name="f16" fmla="*/ f10 1 0"/>
              <a:gd name="f17" fmla="*/ f12 1 6737984"/>
              <a:gd name="f18" fmla="*/ f13 1 21600"/>
              <a:gd name="f19" fmla="*/ 21600 f13 1"/>
              <a:gd name="f20" fmla="*/ 0 1 f15"/>
              <a:gd name="f21" fmla="*/ 6737984 1 f15"/>
              <a:gd name="f22" fmla="*/ 0 1 f16"/>
              <a:gd name="f23" fmla="*/ 1 1 f16"/>
              <a:gd name="f24" fmla="min f18 f17"/>
              <a:gd name="f25" fmla="*/ f19 1 f14"/>
              <a:gd name="f26" fmla="*/ f20 f9 1"/>
              <a:gd name="f27" fmla="*/ f21 f9 1"/>
              <a:gd name="f28" fmla="val f25"/>
              <a:gd name="f29" fmla="*/ f3 f24 1"/>
              <a:gd name="f30" fmla="+- f28 0 f3"/>
              <a:gd name="f31" fmla="*/ f30 1 0"/>
              <a:gd name="f32" fmla="*/ f23 f31 1"/>
              <a:gd name="f33" fmla="*/ f22 f31 1"/>
              <a:gd name="f34" fmla="*/ f33 f24 1"/>
              <a:gd name="f35" fmla="*/ f32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" t="f34" r="f27" b="f35"/>
            <a:pathLst>
              <a:path w="6737984">
                <a:moveTo>
                  <a:pt x="f3" y="f29"/>
                </a:moveTo>
                <a:lnTo>
                  <a:pt x="f5" y="f29"/>
                </a:lnTo>
              </a:path>
            </a:pathLst>
          </a:custGeom>
          <a:noFill/>
          <a:ln w="9500" cap="flat">
            <a:solidFill>
              <a:srgbClr val="D9D9D9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B94A0CD3-9FA0-41E4-26DC-A987F3130C92}"/>
              </a:ext>
            </a:extLst>
          </p:cNvPr>
          <p:cNvSpPr txBox="1"/>
          <p:nvPr/>
        </p:nvSpPr>
        <p:spPr>
          <a:xfrm>
            <a:off x="2276102" y="2267145"/>
            <a:ext cx="135253" cy="22895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R="5240" algn="r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8">
                <a:solidFill>
                  <a:srgbClr val="585858"/>
                </a:solidFill>
                <a:latin typeface="Calibri"/>
                <a:cs typeface="Calibri"/>
              </a:rPr>
              <a:t>14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5240"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8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5240" algn="r" defTabSz="685800">
              <a:spcBef>
                <a:spcPts val="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8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3813"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8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3813" algn="r" defTabSz="685800">
              <a:spcBef>
                <a:spcPts val="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3813"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4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3813"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  <a:p>
            <a:pPr defTabSz="685800">
              <a:spcBef>
                <a:spcPts val="38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lv-LV" sz="1088">
              <a:solidFill>
                <a:srgbClr val="000000"/>
              </a:solidFill>
              <a:latin typeface="Calibri"/>
              <a:cs typeface="Calibri"/>
            </a:endParaRPr>
          </a:p>
          <a:p>
            <a:pPr marR="3813" algn="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8801CC94-B976-CF7A-15F2-F2DEBD5D237F}"/>
              </a:ext>
            </a:extLst>
          </p:cNvPr>
          <p:cNvSpPr txBox="1"/>
          <p:nvPr/>
        </p:nvSpPr>
        <p:spPr>
          <a:xfrm>
            <a:off x="2637491" y="4587227"/>
            <a:ext cx="157637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8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lang="lv-LV" sz="900" spc="-4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62300850-8379-CA9C-72BA-F73EAF5C242A}"/>
              </a:ext>
            </a:extLst>
          </p:cNvPr>
          <p:cNvSpPr txBox="1"/>
          <p:nvPr/>
        </p:nvSpPr>
        <p:spPr>
          <a:xfrm>
            <a:off x="3054313" y="4587227"/>
            <a:ext cx="172403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4">
                <a:solidFill>
                  <a:srgbClr val="585858"/>
                </a:solidFill>
                <a:latin typeface="Calibri"/>
                <a:cs typeface="Calibri"/>
              </a:rPr>
              <a:t>f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eb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7" name="object 37">
            <a:extLst>
              <a:ext uri="{FF2B5EF4-FFF2-40B4-BE49-F238E27FC236}">
                <a16:creationId xmlns:a16="http://schemas.microsoft.com/office/drawing/2014/main" id="{03102E7B-26AD-B598-2FB5-400BBE934753}"/>
              </a:ext>
            </a:extLst>
          </p:cNvPr>
          <p:cNvSpPr txBox="1"/>
          <p:nvPr/>
        </p:nvSpPr>
        <p:spPr>
          <a:xfrm>
            <a:off x="3459189" y="4587227"/>
            <a:ext cx="201926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8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lang="lv-LV" sz="900" spc="-4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898A4CD4-8A2C-2EAF-D072-B4DE6D82EF54}"/>
              </a:ext>
            </a:extLst>
          </p:cNvPr>
          <p:cNvSpPr txBox="1"/>
          <p:nvPr/>
        </p:nvSpPr>
        <p:spPr>
          <a:xfrm>
            <a:off x="3896571" y="4587227"/>
            <a:ext cx="173357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1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lang="lv-LV" sz="900" spc="-26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4E6777D4-CECF-71EB-1256-286591741E1E}"/>
              </a:ext>
            </a:extLst>
          </p:cNvPr>
          <p:cNvSpPr txBox="1"/>
          <p:nvPr/>
        </p:nvSpPr>
        <p:spPr>
          <a:xfrm>
            <a:off x="4309588" y="4587227"/>
            <a:ext cx="188122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8">
                <a:solidFill>
                  <a:srgbClr val="585858"/>
                </a:solidFill>
                <a:latin typeface="Calibri"/>
                <a:cs typeface="Calibri"/>
              </a:rPr>
              <a:t>m</a:t>
            </a:r>
            <a:r>
              <a:rPr lang="lv-LV" sz="900" spc="-4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2E136C31-29CA-3AF2-5354-F9BDC0229071}"/>
              </a:ext>
            </a:extLst>
          </p:cNvPr>
          <p:cNvSpPr txBox="1"/>
          <p:nvPr/>
        </p:nvSpPr>
        <p:spPr>
          <a:xfrm>
            <a:off x="4743726" y="4587227"/>
            <a:ext cx="164784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8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lang="lv-LV" sz="900" spc="-26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id="{DCD7B388-5DD0-3002-FCEF-62DFE99064E8}"/>
              </a:ext>
            </a:extLst>
          </p:cNvPr>
          <p:cNvSpPr txBox="1"/>
          <p:nvPr/>
        </p:nvSpPr>
        <p:spPr>
          <a:xfrm>
            <a:off x="5182152" y="4587227"/>
            <a:ext cx="131447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8">
                <a:solidFill>
                  <a:srgbClr val="585858"/>
                </a:solidFill>
                <a:latin typeface="Calibri"/>
                <a:cs typeface="Calibri"/>
              </a:rPr>
              <a:t>j</a:t>
            </a:r>
            <a:r>
              <a:rPr lang="lv-LV" sz="900" spc="-23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l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7B20860B-EEE3-9564-66BC-0416858C307E}"/>
              </a:ext>
            </a:extLst>
          </p:cNvPr>
          <p:cNvSpPr txBox="1"/>
          <p:nvPr/>
        </p:nvSpPr>
        <p:spPr>
          <a:xfrm>
            <a:off x="5576706" y="4587227"/>
            <a:ext cx="187169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15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lang="lv-LV" sz="900" spc="-26">
                <a:solidFill>
                  <a:srgbClr val="585858"/>
                </a:solidFill>
                <a:latin typeface="Calibri"/>
                <a:cs typeface="Calibri"/>
              </a:rPr>
              <a:t>u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3" name="object 43">
            <a:extLst>
              <a:ext uri="{FF2B5EF4-FFF2-40B4-BE49-F238E27FC236}">
                <a16:creationId xmlns:a16="http://schemas.microsoft.com/office/drawing/2014/main" id="{A4AB2CD5-7064-EB96-75B2-D790670BF2C7}"/>
              </a:ext>
            </a:extLst>
          </p:cNvPr>
          <p:cNvSpPr txBox="1"/>
          <p:nvPr/>
        </p:nvSpPr>
        <p:spPr>
          <a:xfrm>
            <a:off x="6001813" y="4587227"/>
            <a:ext cx="179549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15">
                <a:solidFill>
                  <a:srgbClr val="585858"/>
                </a:solidFill>
                <a:latin typeface="Calibri"/>
                <a:cs typeface="Calibri"/>
              </a:rPr>
              <a:t>s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ep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4" name="object 44">
            <a:extLst>
              <a:ext uri="{FF2B5EF4-FFF2-40B4-BE49-F238E27FC236}">
                <a16:creationId xmlns:a16="http://schemas.microsoft.com/office/drawing/2014/main" id="{4FE42B08-D4F7-390C-CC60-7B8250D5701B}"/>
              </a:ext>
            </a:extLst>
          </p:cNvPr>
          <p:cNvSpPr txBox="1"/>
          <p:nvPr/>
        </p:nvSpPr>
        <p:spPr>
          <a:xfrm>
            <a:off x="6429292" y="4587227"/>
            <a:ext cx="171923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26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lang="lv-LV" sz="900" spc="38">
                <a:solidFill>
                  <a:srgbClr val="585858"/>
                </a:solidFill>
                <a:latin typeface="Calibri"/>
                <a:cs typeface="Calibri"/>
              </a:rPr>
              <a:t>k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t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5" name="object 45">
            <a:extLst>
              <a:ext uri="{FF2B5EF4-FFF2-40B4-BE49-F238E27FC236}">
                <a16:creationId xmlns:a16="http://schemas.microsoft.com/office/drawing/2014/main" id="{750621A6-1D15-2A92-1420-E52D61BD5AC3}"/>
              </a:ext>
            </a:extLst>
          </p:cNvPr>
          <p:cNvSpPr txBox="1"/>
          <p:nvPr/>
        </p:nvSpPr>
        <p:spPr>
          <a:xfrm>
            <a:off x="6840217" y="4587227"/>
            <a:ext cx="192408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23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lang="lv-LV" sz="900" spc="30">
                <a:solidFill>
                  <a:srgbClr val="585858"/>
                </a:solidFill>
                <a:latin typeface="Calibri"/>
                <a:cs typeface="Calibri"/>
              </a:rPr>
              <a:t>o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6" name="object 46">
            <a:extLst>
              <a:ext uri="{FF2B5EF4-FFF2-40B4-BE49-F238E27FC236}">
                <a16:creationId xmlns:a16="http://schemas.microsoft.com/office/drawing/2014/main" id="{FE83A254-48D1-1E07-39D4-29D4F557A6E9}"/>
              </a:ext>
            </a:extLst>
          </p:cNvPr>
          <p:cNvSpPr txBox="1"/>
          <p:nvPr/>
        </p:nvSpPr>
        <p:spPr>
          <a:xfrm>
            <a:off x="7265317" y="4587227"/>
            <a:ext cx="181929" cy="1481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9526" rIns="0" bIns="0" anchor="t" anchorCtr="0" compatLnSpc="1">
            <a:spAutoFit/>
          </a:bodyPr>
          <a:lstStyle/>
          <a:p>
            <a:pPr marL="9526" defTabSz="685800">
              <a:spcBef>
                <a:spcPts val="7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900" spc="-26">
                <a:solidFill>
                  <a:srgbClr val="585858"/>
                </a:solidFill>
                <a:latin typeface="Calibri"/>
                <a:cs typeface="Calibri"/>
              </a:rPr>
              <a:t>d</a:t>
            </a:r>
            <a:r>
              <a:rPr lang="lv-LV" sz="900">
                <a:solidFill>
                  <a:srgbClr val="585858"/>
                </a:solidFill>
                <a:latin typeface="Calibri"/>
                <a:cs typeface="Calibri"/>
              </a:rPr>
              <a:t>ec</a:t>
            </a:r>
            <a:endParaRPr lang="lv-LV" sz="9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6A506E-6F9C-84AD-2836-DE5E5BA7E1EE}"/>
              </a:ext>
            </a:extLst>
          </p:cNvPr>
          <p:cNvSpPr txBox="1"/>
          <p:nvPr/>
        </p:nvSpPr>
        <p:spPr>
          <a:xfrm>
            <a:off x="536520" y="4860273"/>
            <a:ext cx="7675419" cy="936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52" marR="3813" lvl="0" indent="0" algn="l" defTabSz="685800" rtl="0" fontAlgn="auto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  <a:tabLst>
                <a:tab pos="352427" algn="l"/>
                <a:tab pos="3529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N=86</a:t>
            </a:r>
            <a:r>
              <a:rPr lang="lv-LV" sz="1800" b="0" i="0" u="none" strike="noStrike" kern="0" cap="none" spc="-23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lv-LV" sz="1800" b="0" i="0" u="none" strike="noStrike" kern="0" cap="none" spc="19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(82</a:t>
            </a:r>
            <a:r>
              <a:rPr lang="lv-LV" sz="1800" b="0" i="0" u="none" strike="noStrike" kern="0" cap="none" spc="-75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lv-LV" sz="1800" b="0" i="0" u="none" strike="noStrike" kern="0" cap="none" spc="0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mātes</a:t>
            </a:r>
            <a:r>
              <a:rPr lang="lv-LV" sz="1800" b="0" i="0" u="none" strike="noStrike" kern="0" cap="none" spc="30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un</a:t>
            </a:r>
            <a:r>
              <a:rPr lang="lv-LV" sz="1800" b="0" i="0" u="none" strike="noStrike" kern="0" cap="none" spc="-45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lv-LV" sz="1800" b="0" i="0" u="none" strike="noStrike" kern="0" cap="none" spc="8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4</a:t>
            </a:r>
            <a:r>
              <a:rPr lang="lv-LV" sz="1800" b="0" i="0" u="none" strike="noStrike" kern="0" cap="none" spc="3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jaundzimušie)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+ 34 </a:t>
            </a:r>
            <a:r>
              <a:rPr lang="en-GB" sz="1800" b="0" i="0" u="none" strike="noStrike" kern="0" cap="none" spc="4" baseline="0" dirty="0" err="1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kontaktpersonas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(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21% LV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)</a:t>
            </a:r>
            <a:endParaRPr lang="en-GB" sz="1800" b="0" i="0" u="none" strike="noStrike" kern="0" cap="none" spc="4" baseline="0" dirty="0">
              <a:solidFill>
                <a:srgbClr val="7030A0"/>
              </a:solidFill>
              <a:uFillTx/>
              <a:latin typeface="DM Sans" pitchFamily="2"/>
              <a:cs typeface="Calibri"/>
            </a:endParaRPr>
          </a:p>
          <a:p>
            <a:pPr marL="9052" marR="3813" lvl="0" indent="0" algn="l" defTabSz="685800" rtl="0" fontAlgn="auto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None/>
              <a:tabLst>
                <a:tab pos="352427" algn="l"/>
                <a:tab pos="35290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2022. g</a:t>
            </a:r>
            <a:r>
              <a:rPr lang="lv-LV" sz="1800" b="1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.</a:t>
            </a:r>
            <a:r>
              <a:rPr lang="en-GB" sz="1800" b="1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N=1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60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(1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28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Covid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-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19</a:t>
            </a:r>
            <a:r>
              <a:rPr lang="lv-LV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+ </a:t>
            </a:r>
            <a:r>
              <a:rPr lang="en-GB" sz="1800" b="0" i="0" u="none" strike="noStrike" kern="0" cap="none" spc="4" baseline="0" dirty="0" err="1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mātes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un 12  </a:t>
            </a:r>
            <a:r>
              <a:rPr lang="en-GB" sz="1800" b="0" i="0" u="none" strike="noStrike" kern="0" cap="none" spc="4" baseline="0" dirty="0" err="1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jaundzimušie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 + 20 </a:t>
            </a:r>
            <a:r>
              <a:rPr lang="en-GB" sz="1800" b="0" i="0" u="none" strike="noStrike" kern="0" cap="none" spc="4" baseline="0" dirty="0" err="1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kontaktpersonas</a:t>
            </a:r>
            <a:r>
              <a:rPr lang="en-GB" sz="1800" b="0" i="0" u="none" strike="noStrike" kern="0" cap="none" spc="4" baseline="0" dirty="0">
                <a:solidFill>
                  <a:srgbClr val="7030A0"/>
                </a:solidFill>
                <a:uFillTx/>
                <a:latin typeface="DM Sans" pitchFamily="2"/>
                <a:cs typeface="Calibri"/>
              </a:rPr>
              <a:t>)</a:t>
            </a:r>
            <a:endParaRPr lang="lv-LV" sz="1800" b="0" i="0" u="none" strike="noStrike" kern="0" cap="none" spc="0" baseline="0" dirty="0">
              <a:solidFill>
                <a:srgbClr val="7030A0"/>
              </a:solidFill>
              <a:uFillTx/>
              <a:latin typeface="DM Sans" pitchFamily="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94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22" y="415636"/>
            <a:ext cx="8047769" cy="65374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6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Pacientes no Ukrainas</a:t>
            </a:r>
            <a:br>
              <a:rPr lang="en-US" sz="3600" b="1" dirty="0">
                <a:solidFill>
                  <a:srgbClr val="7030A0"/>
                </a:solidFill>
                <a:latin typeface="DM Sans" pitchFamily="2" charset="-70"/>
              </a:rPr>
            </a:br>
            <a:endParaRPr lang="lv-LV" sz="3600" dirty="0">
              <a:solidFill>
                <a:srgbClr val="7030A0"/>
              </a:solidFill>
              <a:latin typeface="DM Sans" pitchFamily="2" charset="-7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6" y="1588655"/>
            <a:ext cx="4024959" cy="435023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Stacionārā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aprūpe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sniegta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32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Ukrainas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pacientēm</a:t>
            </a:r>
            <a:endParaRPr lang="lv-LV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jaundzimušie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ārstēti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JITN</a:t>
            </a:r>
            <a:endParaRPr lang="lv-LV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Piedzimuši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Ukrainas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bērni</a:t>
            </a:r>
            <a:endParaRPr lang="lv-LV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2022. </a:t>
            </a:r>
            <a:r>
              <a:rPr lang="lv-LV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g.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pusgadā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ambulatori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aprūpētas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88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pacientes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un 9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bērni</a:t>
            </a:r>
            <a:endParaRPr lang="lv-LV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360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ambulatorās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aprūpes</a:t>
            </a:r>
            <a:r>
              <a:rPr lang="en-US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epizodes</a:t>
            </a:r>
            <a:endParaRPr lang="lv-LV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AF3D9B-1A82-0AF3-DAD2-A4BB8BFFC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205413" y="1751308"/>
            <a:ext cx="4887249" cy="3326615"/>
          </a:xfrm>
        </p:spPr>
      </p:pic>
    </p:spTree>
    <p:extLst>
      <p:ext uri="{BB962C8B-B14F-4D97-AF65-F5344CB8AC3E}">
        <p14:creationId xmlns:p14="http://schemas.microsoft.com/office/powerpoint/2010/main" val="303504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8750"/>
            <a:ext cx="7772400" cy="800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Ārstēto jaundzimušo skaits</a:t>
            </a:r>
          </a:p>
        </p:txBody>
      </p:sp>
      <p:graphicFrame>
        <p:nvGraphicFramePr>
          <p:cNvPr id="11" name="Chart Placeholder 10"/>
          <p:cNvGraphicFramePr>
            <a:graphicFrameLocks noGrp="1"/>
          </p:cNvGraphicFramePr>
          <p:nvPr>
            <p:ph type="chart" idx="1"/>
          </p:nvPr>
        </p:nvGraphicFramePr>
        <p:xfrm>
          <a:off x="685800" y="958978"/>
          <a:ext cx="7772400" cy="447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48025" y="958977"/>
            <a:ext cx="701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2021. gadā ārstēti 706 bērni  (11,9 % no visiem dzimušajiem)</a:t>
            </a:r>
          </a:p>
          <a:p>
            <a:r>
              <a:rPr lang="lv-LV" sz="16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2022. pusgadā – 326 bērni (11,9%)</a:t>
            </a:r>
          </a:p>
        </p:txBody>
      </p:sp>
    </p:spTree>
    <p:extLst>
      <p:ext uri="{BB962C8B-B14F-4D97-AF65-F5344CB8AC3E}">
        <p14:creationId xmlns:p14="http://schemas.microsoft.com/office/powerpoint/2010/main" val="903822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38" y="158750"/>
            <a:ext cx="7835462" cy="109654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JITN ārstētie jaundzimušie		</a:t>
            </a:r>
            <a:endParaRPr lang="en-US" dirty="0">
              <a:solidFill>
                <a:srgbClr val="7030A0"/>
              </a:solidFill>
              <a:latin typeface="DM Sans" pitchFamily="2" charset="-70"/>
            </a:endParaRPr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sz="half" idx="1"/>
          </p:nvPr>
        </p:nvGraphicFramePr>
        <p:xfrm>
          <a:off x="614855" y="3264563"/>
          <a:ext cx="3957145" cy="192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Placeholder 3"/>
          <p:cNvGraphicFramePr>
            <a:graphicFrameLocks/>
          </p:cNvGraphicFramePr>
          <p:nvPr/>
        </p:nvGraphicFramePr>
        <p:xfrm>
          <a:off x="4640318" y="2226512"/>
          <a:ext cx="4114800" cy="297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7027" y="5429445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latin typeface="DM Sans" pitchFamily="2" charset="-70"/>
              </a:rPr>
              <a:t>% no visiem laikā dzimušajiem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3684" y="5433574"/>
            <a:ext cx="360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latin typeface="DM Sans" pitchFamily="2" charset="-70"/>
              </a:rPr>
              <a:t>% no visiem priekšlaikus dzimušajiem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9656" y="1222555"/>
            <a:ext cx="6989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>
                <a:latin typeface="DM Sans" pitchFamily="2" charset="-70"/>
              </a:rPr>
              <a:t>2021. gadā - </a:t>
            </a:r>
            <a:r>
              <a:rPr lang="lv-LV" sz="20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387</a:t>
            </a:r>
            <a:r>
              <a:rPr lang="lv-LV" sz="2000" b="1" dirty="0">
                <a:latin typeface="DM Sans" pitchFamily="2" charset="-70"/>
              </a:rPr>
              <a:t> bērni  (</a:t>
            </a:r>
            <a:r>
              <a:rPr lang="lv-LV" sz="20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6,6 % </a:t>
            </a:r>
            <a:r>
              <a:rPr lang="lv-LV" sz="2000" b="1" dirty="0">
                <a:latin typeface="DM Sans" pitchFamily="2" charset="-70"/>
              </a:rPr>
              <a:t>no visiem dzimušajiem) 2022. pusgadā – </a:t>
            </a:r>
            <a:r>
              <a:rPr lang="lv-LV" sz="20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188 </a:t>
            </a:r>
            <a:r>
              <a:rPr lang="lv-LV" sz="2000" b="1" dirty="0">
                <a:latin typeface="DM Sans" pitchFamily="2" charset="-70"/>
              </a:rPr>
              <a:t>bērni</a:t>
            </a:r>
          </a:p>
          <a:p>
            <a:r>
              <a:rPr lang="lv-LV" sz="2000" b="1" dirty="0">
                <a:latin typeface="DM Sans" pitchFamily="2" charset="-70"/>
              </a:rPr>
              <a:t>	Laikā dzimušie – </a:t>
            </a:r>
            <a:r>
              <a:rPr lang="lv-LV" sz="20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94</a:t>
            </a:r>
          </a:p>
          <a:p>
            <a:r>
              <a:rPr lang="lv-LV" sz="2000" b="1" dirty="0">
                <a:latin typeface="DM Sans" pitchFamily="2" charset="-70"/>
              </a:rPr>
              <a:t>	Priekšlaikus dzimušie – </a:t>
            </a:r>
            <a:r>
              <a:rPr lang="lv-LV" sz="2000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94</a:t>
            </a:r>
            <a:endParaRPr lang="lv-LV" sz="2000" dirty="0">
              <a:solidFill>
                <a:schemeClr val="accent3">
                  <a:lumMod val="75000"/>
                </a:schemeClr>
              </a:solidFill>
              <a:latin typeface="DM Sans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578149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29672"/>
            <a:ext cx="8229600" cy="11453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Ļoti maza svara jaundzimušie</a:t>
            </a:r>
            <a:br>
              <a:rPr lang="lv-LV" dirty="0">
                <a:solidFill>
                  <a:srgbClr val="7030A0"/>
                </a:solidFill>
                <a:latin typeface="DM Sans" pitchFamily="2" charset="-70"/>
              </a:rPr>
            </a:b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(&lt;1000g, &lt;1500g) 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1203727" y="1520031"/>
          <a:ext cx="7253287" cy="381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1830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E3F347-6F1F-4049-9A03-AEF9F5431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38" r="56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 descr="&quot;&quot;">
            <a:extLst>
              <a:ext uri="{FF2B5EF4-FFF2-40B4-BE49-F238E27FC236}">
                <a16:creationId xmlns:a16="http://schemas.microsoft.com/office/drawing/2014/main" id="{E9E441CD-BC1C-024E-B7F1-4842A926BEFF}"/>
              </a:ext>
            </a:extLst>
          </p:cNvPr>
          <p:cNvSpPr txBox="1">
            <a:spLocks/>
          </p:cNvSpPr>
          <p:nvPr/>
        </p:nvSpPr>
        <p:spPr>
          <a:xfrm>
            <a:off x="4535117" y="2961559"/>
            <a:ext cx="3196802" cy="26546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Lucida Grande"/>
              <a:buNone/>
              <a:defRPr/>
            </a:pPr>
            <a:endParaRPr lang="en-US" sz="3000" dirty="0">
              <a:solidFill>
                <a:schemeClr val="bg1"/>
              </a:solidFill>
              <a:latin typeface="DM Sans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E5BF9-18B8-AE75-8C5E-1E7A0F50DD4D}"/>
              </a:ext>
            </a:extLst>
          </p:cNvPr>
          <p:cNvSpPr txBox="1"/>
          <p:nvPr/>
        </p:nvSpPr>
        <p:spPr>
          <a:xfrm>
            <a:off x="5467927" y="443436"/>
            <a:ext cx="4341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600" dirty="0">
                <a:solidFill>
                  <a:schemeClr val="bg1"/>
                </a:solidFill>
                <a:latin typeface="DM Sans Medium" pitchFamily="2" charset="-70"/>
              </a:rPr>
              <a:t>Finanšu rādītāji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848D8C-24E6-38C6-02D6-4F13EC487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3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ED9D-4FA6-6237-9E4C-1AA84EAA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655"/>
            <a:ext cx="8229600" cy="14231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Peļņa vai zaudējumi 2022. un 2021. gada I pusgadā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1CE6802-ACF3-908F-9664-5C5ACDD58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240244"/>
              </p:ext>
            </p:extLst>
          </p:nvPr>
        </p:nvGraphicFramePr>
        <p:xfrm>
          <a:off x="357352" y="1502979"/>
          <a:ext cx="8229601" cy="4121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5448">
                  <a:extLst>
                    <a:ext uri="{9D8B030D-6E8A-4147-A177-3AD203B41FA5}">
                      <a16:colId xmlns:a16="http://schemas.microsoft.com/office/drawing/2014/main" val="3118635943"/>
                    </a:ext>
                  </a:extLst>
                </a:gridCol>
                <a:gridCol w="1388841">
                  <a:extLst>
                    <a:ext uri="{9D8B030D-6E8A-4147-A177-3AD203B41FA5}">
                      <a16:colId xmlns:a16="http://schemas.microsoft.com/office/drawing/2014/main" val="1098879774"/>
                    </a:ext>
                  </a:extLst>
                </a:gridCol>
                <a:gridCol w="1345180">
                  <a:extLst>
                    <a:ext uri="{9D8B030D-6E8A-4147-A177-3AD203B41FA5}">
                      <a16:colId xmlns:a16="http://schemas.microsoft.com/office/drawing/2014/main" val="2167173319"/>
                    </a:ext>
                  </a:extLst>
                </a:gridCol>
                <a:gridCol w="1286300">
                  <a:extLst>
                    <a:ext uri="{9D8B030D-6E8A-4147-A177-3AD203B41FA5}">
                      <a16:colId xmlns:a16="http://schemas.microsoft.com/office/drawing/2014/main" val="2107810119"/>
                    </a:ext>
                  </a:extLst>
                </a:gridCol>
                <a:gridCol w="1213832">
                  <a:extLst>
                    <a:ext uri="{9D8B030D-6E8A-4147-A177-3AD203B41FA5}">
                      <a16:colId xmlns:a16="http://schemas.microsoft.com/office/drawing/2014/main" val="3848283538"/>
                    </a:ext>
                  </a:extLst>
                </a:gridCol>
              </a:tblGrid>
              <a:tr h="410502"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Rādītāja nosaukums</a:t>
                      </a:r>
                      <a:endParaRPr lang="lv-LV" sz="14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2022 6. mēn.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400" b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2021 6. mēn.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Izmaiņas, EUR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Izmaiņas, %</a:t>
                      </a:r>
                      <a:endParaRPr lang="lv-LV" sz="14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666447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Neto apgrozījums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7 485 435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7 143 069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342 366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4.79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72118"/>
                  </a:ext>
                </a:extLst>
              </a:tr>
              <a:tr h="448010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Pārdotās produkcijas ražošanas izmaksas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-6 233 187</a:t>
                      </a:r>
                      <a:endParaRPr lang="lv-LV" sz="14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-5 862 369</a:t>
                      </a:r>
                      <a:endParaRPr lang="lv-LV" sz="14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-370 818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6.33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320947"/>
                  </a:ext>
                </a:extLst>
              </a:tr>
              <a:tr h="448010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Bruto  peļņa vai zaudējumi (no apgrozījuma)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1 249 248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1 280 700</a:t>
                      </a:r>
                      <a:endParaRPr lang="lv-LV" sz="14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-31 452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-2.46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085169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Adminstrācijas izmaksas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-286 382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-273 224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-13 158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4.82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1588"/>
                  </a:ext>
                </a:extLst>
              </a:tr>
              <a:tr h="61054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Pārējie uzņēmuma saimnieciskās darbības ieņēmumi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86 237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60 374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25 863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42.84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95923"/>
                  </a:ext>
                </a:extLst>
              </a:tr>
              <a:tr h="61054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Pārējās uzņēmuma saimnieciskās darbības izmaksas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-58 227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-57 659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-568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0.99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980794"/>
                  </a:ext>
                </a:extLst>
              </a:tr>
              <a:tr h="458429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Peļņa pirms uzņēmumu ienākuma nodokļa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990 876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1 010 191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-19 315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-1.91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30399"/>
                  </a:ext>
                </a:extLst>
              </a:tr>
              <a:tr h="22921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UIN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-401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-335</a:t>
                      </a:r>
                      <a:endParaRPr lang="lv-LV" sz="14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-66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19.70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37340"/>
                  </a:ext>
                </a:extLst>
              </a:tr>
              <a:tr h="448010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Pārskata perioda peļņa vai zaudējumi pēc nodokļiem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990 475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1 009 856</a:t>
                      </a:r>
                      <a:endParaRPr lang="lv-LV" sz="14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-19 381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4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-1.92</a:t>
                      </a:r>
                      <a:endParaRPr lang="lv-LV" sz="14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99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20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418" y="415636"/>
            <a:ext cx="8183418" cy="1057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Neto apgrozījums 2022. un 2021. gada I pusgadā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0BBCC1-F1D8-61D2-A248-D5C34E508B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795803"/>
              </p:ext>
            </p:extLst>
          </p:nvPr>
        </p:nvGraphicFramePr>
        <p:xfrm>
          <a:off x="483476" y="1576552"/>
          <a:ext cx="8263361" cy="40254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1556">
                  <a:extLst>
                    <a:ext uri="{9D8B030D-6E8A-4147-A177-3AD203B41FA5}">
                      <a16:colId xmlns:a16="http://schemas.microsoft.com/office/drawing/2014/main" val="3432475866"/>
                    </a:ext>
                  </a:extLst>
                </a:gridCol>
                <a:gridCol w="1368078">
                  <a:extLst>
                    <a:ext uri="{9D8B030D-6E8A-4147-A177-3AD203B41FA5}">
                      <a16:colId xmlns:a16="http://schemas.microsoft.com/office/drawing/2014/main" val="660443877"/>
                    </a:ext>
                  </a:extLst>
                </a:gridCol>
                <a:gridCol w="848715">
                  <a:extLst>
                    <a:ext uri="{9D8B030D-6E8A-4147-A177-3AD203B41FA5}">
                      <a16:colId xmlns:a16="http://schemas.microsoft.com/office/drawing/2014/main" val="198614975"/>
                    </a:ext>
                  </a:extLst>
                </a:gridCol>
                <a:gridCol w="1249850">
                  <a:extLst>
                    <a:ext uri="{9D8B030D-6E8A-4147-A177-3AD203B41FA5}">
                      <a16:colId xmlns:a16="http://schemas.microsoft.com/office/drawing/2014/main" val="600478694"/>
                    </a:ext>
                  </a:extLst>
                </a:gridCol>
                <a:gridCol w="895162">
                  <a:extLst>
                    <a:ext uri="{9D8B030D-6E8A-4147-A177-3AD203B41FA5}">
                      <a16:colId xmlns:a16="http://schemas.microsoft.com/office/drawing/2014/main" val="3957345838"/>
                    </a:ext>
                  </a:extLst>
                </a:gridCol>
              </a:tblGrid>
              <a:tr h="697300"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Ieņēmumu veids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2022. gads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2022., %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2021. gads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2021., %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302666"/>
                  </a:ext>
                </a:extLst>
              </a:tr>
              <a:tr h="395847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Ieņēmumi no NVD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6 499 521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86.86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6 075 113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85.05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80797"/>
                  </a:ext>
                </a:extLst>
              </a:tr>
              <a:tr h="761245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Ieņēmumi par maksas med. pakalpojumiem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777 263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10.39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860 267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12.04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70088"/>
                  </a:ext>
                </a:extLst>
              </a:tr>
              <a:tr h="395847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Pārējie ieņēmumi 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78 631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1.05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70 071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0.98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00170"/>
                  </a:ext>
                </a:extLst>
              </a:tr>
              <a:tr h="1379375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Ieņēmumi no valsts un pašvaldības budžeta (rezidentu apmācība, klīnisko prakšu organizēšana, dotācija soc. pakalpojumam)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127 020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1.70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137 618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1.93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495046"/>
                  </a:ext>
                </a:extLst>
              </a:tr>
              <a:tr h="395847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Kopā neto apgrozījums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7 482 435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100.00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7 143 069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100.00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494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797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78DA-19EF-7F23-0B63-F5B5DCC3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Neto apgrozījums 2022. un 2021. gadā %</a:t>
            </a:r>
            <a:endParaRPr lang="lv-LV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5B46777-6413-C7ED-A069-5A81F3BA22C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0565674"/>
              </p:ext>
            </p:extLst>
          </p:nvPr>
        </p:nvGraphicFramePr>
        <p:xfrm>
          <a:off x="457200" y="1439863"/>
          <a:ext cx="5081588" cy="457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658B5A5-B326-F5CC-DF6D-8C8DE758BE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8728351"/>
              </p:ext>
            </p:extLst>
          </p:nvPr>
        </p:nvGraphicFramePr>
        <p:xfrm>
          <a:off x="5538788" y="1439863"/>
          <a:ext cx="3148012" cy="3824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014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474" y="0"/>
            <a:ext cx="7680325" cy="9605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Sniegto pakalpojumu izmaksas 2022. un 2021. gada I pusgadā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96EA43A-5096-CB51-BBD6-55F37AD9CE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095167"/>
              </p:ext>
            </p:extLst>
          </p:nvPr>
        </p:nvGraphicFramePr>
        <p:xfrm>
          <a:off x="662153" y="960582"/>
          <a:ext cx="8203324" cy="495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459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71B8DB6-F3C7-2B43-B39A-245D0D11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534" r="5534"/>
          <a:stretch/>
        </p:blipFill>
        <p:spPr>
          <a:xfrm>
            <a:off x="0" y="0"/>
            <a:ext cx="9153427" cy="686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A982B-8390-4738-FA21-31BB4DB9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B92A35-4941-2F1F-38A7-8113F8E8E98C}"/>
              </a:ext>
            </a:extLst>
          </p:cNvPr>
          <p:cNvSpPr txBox="1"/>
          <p:nvPr/>
        </p:nvSpPr>
        <p:spPr>
          <a:xfrm>
            <a:off x="1662545" y="441740"/>
            <a:ext cx="72397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4000" dirty="0">
                <a:solidFill>
                  <a:srgbClr val="EEDFEC"/>
                </a:solidFill>
                <a:latin typeface="DM Sans Medium" pitchFamily="2" charset="77"/>
              </a:rPr>
              <a:t>Ārstniecības rādītāji</a:t>
            </a:r>
            <a:endParaRPr lang="en-US" sz="4000" dirty="0">
              <a:solidFill>
                <a:srgbClr val="EEDFEC"/>
              </a:solidFill>
              <a:latin typeface="DM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8761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BD77-2D23-840B-6B5A-39314729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Personāla izmaksas 2022. un 2021. gada I pusgadā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5A60B2-1C6A-B727-1C26-3183BAA521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970080"/>
              </p:ext>
            </p:extLst>
          </p:nvPr>
        </p:nvGraphicFramePr>
        <p:xfrm>
          <a:off x="336331" y="1692166"/>
          <a:ext cx="8350470" cy="4025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2386">
                  <a:extLst>
                    <a:ext uri="{9D8B030D-6E8A-4147-A177-3AD203B41FA5}">
                      <a16:colId xmlns:a16="http://schemas.microsoft.com/office/drawing/2014/main" val="3272684515"/>
                    </a:ext>
                  </a:extLst>
                </a:gridCol>
                <a:gridCol w="1303283">
                  <a:extLst>
                    <a:ext uri="{9D8B030D-6E8A-4147-A177-3AD203B41FA5}">
                      <a16:colId xmlns:a16="http://schemas.microsoft.com/office/drawing/2014/main" val="3225218925"/>
                    </a:ext>
                  </a:extLst>
                </a:gridCol>
                <a:gridCol w="1177159">
                  <a:extLst>
                    <a:ext uri="{9D8B030D-6E8A-4147-A177-3AD203B41FA5}">
                      <a16:colId xmlns:a16="http://schemas.microsoft.com/office/drawing/2014/main" val="1434480760"/>
                    </a:ext>
                  </a:extLst>
                </a:gridCol>
                <a:gridCol w="1324303">
                  <a:extLst>
                    <a:ext uri="{9D8B030D-6E8A-4147-A177-3AD203B41FA5}">
                      <a16:colId xmlns:a16="http://schemas.microsoft.com/office/drawing/2014/main" val="3437534704"/>
                    </a:ext>
                  </a:extLst>
                </a:gridCol>
                <a:gridCol w="1613339">
                  <a:extLst>
                    <a:ext uri="{9D8B030D-6E8A-4147-A177-3AD203B41FA5}">
                      <a16:colId xmlns:a16="http://schemas.microsoft.com/office/drawing/2014/main" val="2888468124"/>
                    </a:ext>
                  </a:extLst>
                </a:gridCol>
              </a:tblGrid>
              <a:tr h="635600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Rādītājs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2022. 6 </a:t>
                      </a:r>
                      <a:r>
                        <a:rPr lang="lv-LV" sz="1800" b="1" u="none" strike="noStrike" dirty="0" err="1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mēn</a:t>
                      </a:r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.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2021. 6 </a:t>
                      </a:r>
                      <a:r>
                        <a:rPr lang="lv-LV" sz="1800" b="1" u="none" strike="noStrike" dirty="0" err="1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mēn</a:t>
                      </a:r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.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Pieaugums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Pieaugums, %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04269"/>
                  </a:ext>
                </a:extLst>
              </a:tr>
              <a:tr h="847467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Sniegto pakalpojumu personāla izmaksas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4 889 181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4 637 592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251 589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5.42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43641"/>
                  </a:ext>
                </a:extLst>
              </a:tr>
              <a:tr h="423733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t.sk. Darba alga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3 969 579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3 764 565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205 014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5.45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481934"/>
                  </a:ext>
                </a:extLst>
              </a:tr>
              <a:tr h="423733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       Darba devēja VSAOI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919 602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873 027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46 575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5.33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303841"/>
                  </a:ext>
                </a:extLst>
              </a:tr>
              <a:tr h="423733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Admin. personāla izmaksas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269 426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257 800</a:t>
                      </a:r>
                      <a:endParaRPr lang="lv-LV" sz="18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11 626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4.51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856163"/>
                  </a:ext>
                </a:extLst>
              </a:tr>
              <a:tr h="423733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t.sk. Darba alga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218 156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208 774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9 382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4.49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816665"/>
                  </a:ext>
                </a:extLst>
              </a:tr>
              <a:tr h="423733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       Darba devēja VSAOI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51 270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49 026</a:t>
                      </a:r>
                      <a:endParaRPr lang="lv-LV" sz="1800" b="0" i="1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2 244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i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4.58</a:t>
                      </a:r>
                      <a:endParaRPr lang="lv-LV" sz="1800" b="0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829690"/>
                  </a:ext>
                </a:extLst>
              </a:tr>
              <a:tr h="423733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Kopā</a:t>
                      </a:r>
                      <a:endParaRPr lang="lv-LV" sz="1800" b="1" i="1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5 158 607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4 895 392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263 215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5.38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525" marR="9525" marT="9525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46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819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3A47-FF71-9C3D-5D46-88739CC8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56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v-LV" sz="2800" dirty="0">
                <a:solidFill>
                  <a:srgbClr val="7030A0"/>
                </a:solidFill>
                <a:latin typeface="DM Sans" pitchFamily="2" charset="-70"/>
              </a:rPr>
              <a:t>Komunālo pakalpojumu izmaksas </a:t>
            </a:r>
            <a:br>
              <a:rPr lang="lv-LV" sz="2800" dirty="0">
                <a:solidFill>
                  <a:srgbClr val="7030A0"/>
                </a:solidFill>
                <a:latin typeface="DM Sans" pitchFamily="2" charset="-70"/>
              </a:rPr>
            </a:br>
            <a:r>
              <a:rPr lang="lv-LV" sz="2800" dirty="0">
                <a:solidFill>
                  <a:srgbClr val="7030A0"/>
                </a:solidFill>
                <a:latin typeface="DM Sans" pitchFamily="2" charset="-70"/>
              </a:rPr>
              <a:t>2021. un 2022. gada I pusgadā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8E8FE-292B-5006-05DD-E046A1026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14" y="1440000"/>
            <a:ext cx="8229600" cy="4377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algn="just">
              <a:buFont typeface="Wingdings" panose="05000000000000000000" pitchFamily="2" charset="2"/>
              <a:buChar char="v"/>
            </a:pPr>
            <a:endParaRPr lang="lv-LV" sz="1800" dirty="0">
              <a:solidFill>
                <a:srgbClr val="7030A0"/>
              </a:solidFill>
              <a:latin typeface="DM Sans" pitchFamily="2" charset="-7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lv-LV" sz="1800" dirty="0">
              <a:solidFill>
                <a:srgbClr val="7030A0"/>
              </a:solidFill>
              <a:latin typeface="DM Sans" pitchFamily="2" charset="-7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sz="1800" dirty="0">
                <a:solidFill>
                  <a:srgbClr val="7030A0"/>
                </a:solidFill>
                <a:latin typeface="DM Sans" pitchFamily="2" charset="-70"/>
              </a:rPr>
              <a:t>Komunālo pakalpojumu izmaksas 2021. gada I pusgadā 2.5 % no visām izmaksām, 2022. gada I pusgadā -2.9 %;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sz="1800" dirty="0">
                <a:solidFill>
                  <a:srgbClr val="7030A0"/>
                </a:solidFill>
                <a:latin typeface="DM Sans" pitchFamily="2" charset="-70"/>
              </a:rPr>
              <a:t>Komunālo pakalpojumu izmaksu pieaugumu EUR ietekmē pacientu skaits, klimatiskie apstākļi;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lv-LV" sz="1800" dirty="0">
                <a:solidFill>
                  <a:srgbClr val="7030A0"/>
                </a:solidFill>
                <a:latin typeface="DM Sans" pitchFamily="2" charset="-70"/>
              </a:rPr>
              <a:t>Lai samazinātu komunālo pakalpojumu izmaksas, tiek īstenoti dažādi taupības pasākumi.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E86DB9-15A0-D637-4132-C53DE967E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903469"/>
              </p:ext>
            </p:extLst>
          </p:nvPr>
        </p:nvGraphicFramePr>
        <p:xfrm>
          <a:off x="450486" y="1145309"/>
          <a:ext cx="8243028" cy="3020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8371">
                  <a:extLst>
                    <a:ext uri="{9D8B030D-6E8A-4147-A177-3AD203B41FA5}">
                      <a16:colId xmlns:a16="http://schemas.microsoft.com/office/drawing/2014/main" val="2185900724"/>
                    </a:ext>
                  </a:extLst>
                </a:gridCol>
                <a:gridCol w="1048083">
                  <a:extLst>
                    <a:ext uri="{9D8B030D-6E8A-4147-A177-3AD203B41FA5}">
                      <a16:colId xmlns:a16="http://schemas.microsoft.com/office/drawing/2014/main" val="1118881026"/>
                    </a:ext>
                  </a:extLst>
                </a:gridCol>
                <a:gridCol w="1048083">
                  <a:extLst>
                    <a:ext uri="{9D8B030D-6E8A-4147-A177-3AD203B41FA5}">
                      <a16:colId xmlns:a16="http://schemas.microsoft.com/office/drawing/2014/main" val="3679163721"/>
                    </a:ext>
                  </a:extLst>
                </a:gridCol>
                <a:gridCol w="1175551">
                  <a:extLst>
                    <a:ext uri="{9D8B030D-6E8A-4147-A177-3AD203B41FA5}">
                      <a16:colId xmlns:a16="http://schemas.microsoft.com/office/drawing/2014/main" val="29072489"/>
                    </a:ext>
                  </a:extLst>
                </a:gridCol>
                <a:gridCol w="1642940">
                  <a:extLst>
                    <a:ext uri="{9D8B030D-6E8A-4147-A177-3AD203B41FA5}">
                      <a16:colId xmlns:a16="http://schemas.microsoft.com/office/drawing/2014/main" val="737369037"/>
                    </a:ext>
                  </a:extLst>
                </a:gridCol>
              </a:tblGrid>
              <a:tr h="661494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Komunālo pakalpojumu izmaksas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20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2022. gads</a:t>
                      </a:r>
                      <a:endParaRPr lang="lv-LV" sz="20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lv-LV" sz="20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2021. gads</a:t>
                      </a:r>
                      <a:endParaRPr lang="lv-LV" sz="20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Pieaugums</a:t>
                      </a:r>
                      <a:endParaRPr lang="lv-LV" sz="16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Pieaugums, %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589182"/>
                  </a:ext>
                </a:extLst>
              </a:tr>
              <a:tr h="442881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Maksa par elektroenerģiju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119 383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82 305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37 078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45.05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472865"/>
                  </a:ext>
                </a:extLst>
              </a:tr>
              <a:tr h="587272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Maksa par gāzi 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30 358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36 668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-6 310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-17.21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27278"/>
                  </a:ext>
                </a:extLst>
              </a:tr>
              <a:tr h="442881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Maksa par siltumenerģiju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14 775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10 469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4 306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41.13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228616"/>
                  </a:ext>
                </a:extLst>
              </a:tr>
              <a:tr h="442881"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Maksa par ūdeni un kanalizāciju</a:t>
                      </a:r>
                      <a:endParaRPr lang="fi-FI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14 888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17 240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-2 352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-13.64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702307"/>
                  </a:ext>
                </a:extLst>
              </a:tr>
              <a:tr h="442881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Kopā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179 404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146 682</a:t>
                      </a:r>
                      <a:endParaRPr lang="lv-LV" sz="1600" b="1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32 722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22.31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9347" marR="9347" marT="9347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842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23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02BC5-601A-BCE9-17EA-D875C1D5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4" y="274638"/>
            <a:ext cx="8106156" cy="7598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Plānotās investīcijas 2022. gadā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DD07B5-1536-FC6D-567D-529163F4E0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03148904"/>
              </p:ext>
            </p:extLst>
          </p:nvPr>
        </p:nvGraphicFramePr>
        <p:xfrm>
          <a:off x="580644" y="1034472"/>
          <a:ext cx="3991356" cy="4882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3209">
                  <a:extLst>
                    <a:ext uri="{9D8B030D-6E8A-4147-A177-3AD203B41FA5}">
                      <a16:colId xmlns:a16="http://schemas.microsoft.com/office/drawing/2014/main" val="23423755"/>
                    </a:ext>
                  </a:extLst>
                </a:gridCol>
                <a:gridCol w="1108147">
                  <a:extLst>
                    <a:ext uri="{9D8B030D-6E8A-4147-A177-3AD203B41FA5}">
                      <a16:colId xmlns:a16="http://schemas.microsoft.com/office/drawing/2014/main" val="1489115649"/>
                    </a:ext>
                  </a:extLst>
                </a:gridCol>
              </a:tblGrid>
              <a:tr h="1012408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Nosaukums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Plānotās summas ar PVN (EUR) </a:t>
                      </a:r>
                      <a:endParaRPr lang="pt-BR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318897"/>
                  </a:ext>
                </a:extLst>
              </a:tr>
              <a:tr h="1211327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Medicīnas ierīces un aprīkojums dzemdību palīdzības nodrošināšanai, grūtnieču aprūpei, jaundzimušo aprūpei 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505 054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452378"/>
                  </a:ext>
                </a:extLst>
              </a:tr>
              <a:tr h="560961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Saimnieciskie pamatlīdzekļi, datortehnika un programmas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185 251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079554"/>
                  </a:ext>
                </a:extLst>
              </a:tr>
              <a:tr h="536204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Investīcijas nomātajos pamatlīdzekļos</a:t>
                      </a:r>
                      <a:endParaRPr lang="lv-LV" sz="16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506 822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1268"/>
                  </a:ext>
                </a:extLst>
              </a:tr>
              <a:tr h="334480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Kopā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1  197 127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971521"/>
                  </a:ext>
                </a:extLst>
              </a:tr>
              <a:tr h="534415">
                <a:tc>
                  <a:txBody>
                    <a:bodyPr/>
                    <a:lstStyle/>
                    <a:p>
                      <a:pPr algn="l" fontAlgn="b"/>
                      <a:r>
                        <a:rPr lang="lv-LV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VM finansējums med. ierīču iegādei, veselības aprūpes kapacitātes stiprināšanai</a:t>
                      </a: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388 16</a:t>
                      </a:r>
                      <a:r>
                        <a:rPr lang="en-GB" sz="1600" b="0" i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0</a:t>
                      </a:r>
                      <a:endParaRPr lang="lv-LV" sz="16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251508"/>
                  </a:ext>
                </a:extLst>
              </a:tr>
              <a:tr h="267207">
                <a:tc>
                  <a:txBody>
                    <a:bodyPr/>
                    <a:lstStyle/>
                    <a:p>
                      <a:pPr algn="l" fontAlgn="b"/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  <a:p>
                      <a:pPr algn="l" fontAlgn="b"/>
                      <a:r>
                        <a:rPr lang="lv-LV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Kopā ar VM finansējumu</a:t>
                      </a: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1 5</a:t>
                      </a:r>
                      <a:r>
                        <a:rPr lang="en-GB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85 287</a:t>
                      </a:r>
                      <a:endParaRPr lang="lv-LV" sz="16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0" marR="0" marT="0" marB="0" anchor="b">
                    <a:solidFill>
                      <a:srgbClr val="EE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887980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A1FE46-930F-74C6-8D7E-4CEEEDAAB2D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65433508"/>
              </p:ext>
            </p:extLst>
          </p:nvPr>
        </p:nvGraphicFramePr>
        <p:xfrm>
          <a:off x="4572000" y="1034473"/>
          <a:ext cx="4341091" cy="282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FD94E0-96D4-C77C-E48B-0EEF4AF2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37" y="3860800"/>
            <a:ext cx="3870036" cy="25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2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FB18-D5DC-ECC6-A181-55379456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Investīciju plāna izpilde 2021. un 2022. gada I pusgadā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20438C-4938-3A07-949C-658C76DB7E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557688"/>
              </p:ext>
            </p:extLst>
          </p:nvPr>
        </p:nvGraphicFramePr>
        <p:xfrm>
          <a:off x="567559" y="1439863"/>
          <a:ext cx="8125591" cy="461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890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E3F347-6F1F-4049-9A03-AEF9F5431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6807" r="279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 descr="&quot;&quot;">
            <a:extLst>
              <a:ext uri="{FF2B5EF4-FFF2-40B4-BE49-F238E27FC236}">
                <a16:creationId xmlns:a16="http://schemas.microsoft.com/office/drawing/2014/main" id="{E9E441CD-BC1C-024E-B7F1-4842A926BEFF}"/>
              </a:ext>
            </a:extLst>
          </p:cNvPr>
          <p:cNvSpPr txBox="1">
            <a:spLocks/>
          </p:cNvSpPr>
          <p:nvPr/>
        </p:nvSpPr>
        <p:spPr>
          <a:xfrm>
            <a:off x="4535117" y="2961559"/>
            <a:ext cx="3196802" cy="265462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Lucida Grande"/>
              <a:buNone/>
              <a:defRPr/>
            </a:pPr>
            <a:endParaRPr lang="en-US" sz="3000" dirty="0">
              <a:solidFill>
                <a:schemeClr val="bg1"/>
              </a:solidFill>
              <a:latin typeface="DM Sans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E5BF9-18B8-AE75-8C5E-1E7A0F50DD4D}"/>
              </a:ext>
            </a:extLst>
          </p:cNvPr>
          <p:cNvSpPr txBox="1"/>
          <p:nvPr/>
        </p:nvSpPr>
        <p:spPr>
          <a:xfrm>
            <a:off x="3639128" y="443436"/>
            <a:ext cx="52831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dirty="0">
                <a:solidFill>
                  <a:schemeClr val="bg1"/>
                </a:solidFill>
                <a:latin typeface="DM Sans Medium" pitchFamily="2" charset="-70"/>
              </a:rPr>
              <a:t>Nozīmīgākās investīcijas infrastruktūrā 2022. gadā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848D8C-24E6-38C6-02D6-4F13EC487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0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FC5A-1253-4366-80AC-6782826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82" y="274638"/>
            <a:ext cx="8031018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Investīciju projekti energoefektivitātes paaugstināšanai </a:t>
            </a:r>
            <a:endParaRPr lang="lv-LV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E98CFD7-95F9-4CFE-92A9-4B892DBA80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7318586"/>
              </p:ext>
            </p:extLst>
          </p:nvPr>
        </p:nvGraphicFramePr>
        <p:xfrm>
          <a:off x="655782" y="1417638"/>
          <a:ext cx="8037368" cy="44850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6229">
                  <a:extLst>
                    <a:ext uri="{9D8B030D-6E8A-4147-A177-3AD203B41FA5}">
                      <a16:colId xmlns:a16="http://schemas.microsoft.com/office/drawing/2014/main" val="2956164329"/>
                    </a:ext>
                  </a:extLst>
                </a:gridCol>
                <a:gridCol w="1159378">
                  <a:extLst>
                    <a:ext uri="{9D8B030D-6E8A-4147-A177-3AD203B41FA5}">
                      <a16:colId xmlns:a16="http://schemas.microsoft.com/office/drawing/2014/main" val="3563052390"/>
                    </a:ext>
                  </a:extLst>
                </a:gridCol>
                <a:gridCol w="3551761">
                  <a:extLst>
                    <a:ext uri="{9D8B030D-6E8A-4147-A177-3AD203B41FA5}">
                      <a16:colId xmlns:a16="http://schemas.microsoft.com/office/drawing/2014/main" val="1272690928"/>
                    </a:ext>
                  </a:extLst>
                </a:gridCol>
              </a:tblGrid>
              <a:tr h="569099"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Aktivitāte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Plānotā summa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800" b="1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Statuss</a:t>
                      </a:r>
                      <a:endParaRPr lang="lv-LV" sz="1800" b="1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30076"/>
                  </a:ext>
                </a:extLst>
              </a:tr>
              <a:tr h="1045377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Saules paneļu uzstādīšanas uz ēku jumtiem ar būvprojekta izstrādāšanu 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261 360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Pabeigts būvprojekts, izsludināts iepirkums saules paneļu uzstādīšanai, atvēršana plānota 12.09.2022.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206757"/>
                  </a:ext>
                </a:extLst>
              </a:tr>
              <a:tr h="807637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Korpusa K-2, 5-stāvu ēkas būvkonstrukciju siltināšanas būvprojekta izstrādāšana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26 620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Procesā, projektēšanas darbus plānots pabeigt 2022.gadā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619907"/>
                  </a:ext>
                </a:extLst>
              </a:tr>
              <a:tr h="849419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Individuālā siltuma mezgla renovācija (būvprojekta izstrāde un būvdarbi)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18 150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Procesā, projektēšanas darbus plānots pabeigt 2022.gadā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52044"/>
                  </a:ext>
                </a:extLst>
              </a:tr>
              <a:tr h="1129739">
                <a:tc>
                  <a:txBody>
                    <a:bodyPr/>
                    <a:lstStyle/>
                    <a:p>
                      <a:pPr algn="l" rtl="0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Ēku vadības sistēmas (ĒVS/BMS) modernizācija ar uzskaites mēraparātu uzstādīšanu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v-LV" sz="1800" u="none" strike="noStrike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24 200</a:t>
                      </a:r>
                      <a:endParaRPr lang="lv-LV" sz="1800" b="0" i="0" u="none" strike="noStrike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solidFill>
                            <a:srgbClr val="7030A0"/>
                          </a:solidFill>
                          <a:effectLst/>
                          <a:latin typeface="DM Sans" pitchFamily="2" charset="-70"/>
                        </a:rPr>
                        <a:t>Procesā, projektēšanas darbus plānots pabeigt 2022.gadā</a:t>
                      </a:r>
                      <a:endParaRPr lang="lv-LV" sz="1800" b="0" i="0" u="none" strike="noStrike" dirty="0">
                        <a:solidFill>
                          <a:srgbClr val="7030A0"/>
                        </a:solidFill>
                        <a:effectLst/>
                        <a:latin typeface="DM Sans" pitchFamily="2" charset="-70"/>
                      </a:endParaRPr>
                    </a:p>
                  </a:txBody>
                  <a:tcPr marL="8280" marR="8280" marT="828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168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1819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71B8DB6-F3C7-2B43-B39A-245D0D11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534" r="5534"/>
          <a:stretch/>
        </p:blipFill>
        <p:spPr>
          <a:xfrm>
            <a:off x="0" y="0"/>
            <a:ext cx="9153427" cy="686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A982B-8390-4738-FA21-31BB4DB9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B92A35-4941-2F1F-38A7-8113F8E8E98C}"/>
              </a:ext>
            </a:extLst>
          </p:cNvPr>
          <p:cNvSpPr txBox="1"/>
          <p:nvPr/>
        </p:nvSpPr>
        <p:spPr>
          <a:xfrm>
            <a:off x="1847273" y="441740"/>
            <a:ext cx="7054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lv-LV" sz="4000" dirty="0">
                <a:solidFill>
                  <a:srgbClr val="EEDFEC"/>
                </a:solidFill>
                <a:latin typeface="DM Sans Medium" pitchFamily="2" charset="77"/>
              </a:rPr>
              <a:t>Pacientu un viņu tuvinieku apmierinātība</a:t>
            </a:r>
            <a:endParaRPr lang="en-US" sz="4000" dirty="0">
              <a:solidFill>
                <a:srgbClr val="EEDFEC"/>
              </a:solidFill>
              <a:latin typeface="DM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7106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4C695-8396-EB3F-2427-79276AA4F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0"/>
            <a:ext cx="4876802" cy="4876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8D7503-DBD8-CC70-4012-2A0049A01D93}"/>
              </a:ext>
            </a:extLst>
          </p:cNvPr>
          <p:cNvSpPr txBox="1"/>
          <p:nvPr/>
        </p:nvSpPr>
        <p:spPr>
          <a:xfrm>
            <a:off x="230908" y="4507345"/>
            <a:ext cx="87791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lv-LV" sz="1800" dirty="0">
                <a:latin typeface="Arial Narrow" panose="020B0606020202030204" pitchFamily="34" charset="0"/>
              </a:rPr>
              <a:t>2021. gadā noslēgts sadarbības līgums ar SPKC par pacienta ziņotās pieredzes platformas izveidošanu, uzturēšanu un izmantošanu veselības aprūpes pakalpojuma kvalitātes uzlabošanai (</a:t>
            </a:r>
            <a:r>
              <a:rPr lang="lv-LV" sz="1800" b="1" dirty="0">
                <a:latin typeface="Arial Narrow" panose="020B0606020202030204" pitchFamily="34" charset="0"/>
              </a:rPr>
              <a:t>PREM</a:t>
            </a:r>
            <a:r>
              <a:rPr lang="lv-LV" sz="1800" dirty="0">
                <a:latin typeface="Arial Narrow" panose="020B0606020202030204" pitchFamily="34" charset="0"/>
              </a:rPr>
              <a:t>)</a:t>
            </a:r>
            <a:r>
              <a:rPr lang="en-GB" sz="1800" dirty="0">
                <a:latin typeface="Arial Narrow" panose="020B0606020202030204" pitchFamily="34" charset="0"/>
              </a:rPr>
              <a:t> </a:t>
            </a:r>
            <a:r>
              <a:rPr lang="lv-LV" sz="1800" dirty="0">
                <a:latin typeface="Arial Narrow" panose="020B0606020202030204" pitchFamily="34" charset="0"/>
              </a:rPr>
              <a:t>lai reāllaikā noskaidrotu pacienta pieredzi par saņemtajiem veselības aprūpes pakalpojumiem, uzturoties Rīgas Dzemdību namā konkrētajā epizodē</a:t>
            </a:r>
          </a:p>
        </p:txBody>
      </p:sp>
    </p:spTree>
    <p:extLst>
      <p:ext uri="{BB962C8B-B14F-4D97-AF65-F5344CB8AC3E}">
        <p14:creationId xmlns:p14="http://schemas.microsoft.com/office/powerpoint/2010/main" val="2182332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8" y="591128"/>
            <a:ext cx="8197273" cy="74421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600" b="1" dirty="0">
                <a:solidFill>
                  <a:srgbClr val="7030A0"/>
                </a:solidFill>
                <a:latin typeface="DM Sans" pitchFamily="2" charset="-70"/>
              </a:rPr>
              <a:t>PREM 2022. gada pirmajā pusgadā</a:t>
            </a:r>
            <a:b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endParaRPr lang="lv-LV" sz="3600" dirty="0">
              <a:solidFill>
                <a:srgbClr val="7030A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9" y="1335342"/>
            <a:ext cx="3969329" cy="47689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TimesNewRoman,Bold"/>
                <a:cs typeface="Times New Roman" panose="02020603050405020304" pitchFamily="18" charset="0"/>
              </a:rPr>
              <a:t>Sešos mēnešos PREM aptaujā piedalījies 1401 RDN pacients, kas ir 21% no kopējā PREM dalībnieku skaita visās slimnīcās kopumā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TimesNewRoman,Bold"/>
                <a:cs typeface="Times New Roman" panose="02020603050405020304" pitchFamily="18" charset="0"/>
              </a:rPr>
              <a:t>Atbildējušo īpatsvars Dzemdību namā sastāda 60,1%, kamēr citās ārstniecības iestādēs - 26%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TimesNewRoman,Bold"/>
                <a:cs typeface="Times New Roman" panose="02020603050405020304" pitchFamily="18" charset="0"/>
              </a:rPr>
              <a:t>Atbildējušo īpatsvars pret izrakstīto pacientu skaitu Dzemdību namā sastāda 49,6%, savukārt citās ārstniecības iestādēs 7,6%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TimesNewRoman,Bold"/>
                <a:cs typeface="Times New Roman" panose="02020603050405020304" pitchFamily="18" charset="0"/>
              </a:rPr>
              <a:t>Dzemdību nama iegūtais kopējais pieredzes pārklājums ir augstāks nekā citās ārstniecības iestādēs par 34%</a:t>
            </a:r>
          </a:p>
          <a:p>
            <a:pPr marL="0" indent="0">
              <a:buNone/>
            </a:pPr>
            <a:endParaRPr lang="lv-LV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D90332-C51D-C8D7-9AD2-9EC72BC3801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5311257"/>
              </p:ext>
            </p:extLst>
          </p:nvPr>
        </p:nvGraphicFramePr>
        <p:xfrm>
          <a:off x="4793673" y="1335342"/>
          <a:ext cx="3567546" cy="2183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3A7DDBD-E922-6891-6FD4-D2A5EE416B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280565"/>
              </p:ext>
            </p:extLst>
          </p:nvPr>
        </p:nvGraphicFramePr>
        <p:xfrm>
          <a:off x="4248727" y="3269673"/>
          <a:ext cx="4709416" cy="283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7113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FC1DBA-3061-4C30-9005-7B12104595FE}"/>
              </a:ext>
            </a:extLst>
          </p:cNvPr>
          <p:cNvSpPr txBox="1"/>
          <p:nvPr/>
        </p:nvSpPr>
        <p:spPr>
          <a:xfrm>
            <a:off x="78376" y="512762"/>
            <a:ext cx="83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err="1">
                <a:solidFill>
                  <a:srgbClr val="88309E"/>
                </a:solidFill>
                <a:latin typeface="DM Sans" pitchFamily="2" charset="-70"/>
              </a:rPr>
              <a:t>KPI</a:t>
            </a:r>
            <a:endParaRPr lang="en-US" sz="2400" b="1" dirty="0">
              <a:solidFill>
                <a:srgbClr val="88309E"/>
              </a:solidFill>
              <a:latin typeface="DM Sans" pitchFamily="2" charset="-7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8146" y="153682"/>
            <a:ext cx="82508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rgbClr val="88309E"/>
                </a:solidFill>
                <a:latin typeface="DM Sans" pitchFamily="2" charset="-70"/>
              </a:rPr>
              <a:t>Rezultatīvie jeb izpildes </a:t>
            </a:r>
            <a:r>
              <a:rPr lang="lv-LV" b="1" dirty="0" err="1">
                <a:solidFill>
                  <a:srgbClr val="88309E"/>
                </a:solidFill>
                <a:latin typeface="DM Sans" pitchFamily="2" charset="-70"/>
              </a:rPr>
              <a:t>pamatrādītāji</a:t>
            </a:r>
            <a:endParaRPr lang="lv-LV" b="1" dirty="0">
              <a:solidFill>
                <a:srgbClr val="88309E"/>
              </a:solidFill>
              <a:latin typeface="DM Sans" pitchFamily="2" charset="-70"/>
            </a:endParaRPr>
          </a:p>
          <a:p>
            <a:r>
              <a:rPr lang="lv-LV" sz="1600" b="1" dirty="0">
                <a:solidFill>
                  <a:srgbClr val="88309E"/>
                </a:solidFill>
                <a:latin typeface="DM Sans" pitchFamily="2" charset="-70"/>
              </a:rPr>
              <a:t>Augstākais </a:t>
            </a:r>
            <a:r>
              <a:rPr lang="lv-LV" sz="1600" dirty="0">
                <a:solidFill>
                  <a:srgbClr val="88309E"/>
                </a:solidFill>
                <a:latin typeface="DM Sans" pitchFamily="2" charset="-70"/>
              </a:rPr>
              <a:t>KPI izpildes rādītājs ir kritērijam saskarsme (mērķa sasniegšanai nepieciešama 21,7% izpilde), </a:t>
            </a:r>
          </a:p>
          <a:p>
            <a:r>
              <a:rPr lang="lv-LV" sz="1600" b="1" dirty="0">
                <a:solidFill>
                  <a:srgbClr val="88309E"/>
                </a:solidFill>
                <a:latin typeface="DM Sans" pitchFamily="2" charset="-70"/>
              </a:rPr>
              <a:t>zemākie </a:t>
            </a:r>
            <a:r>
              <a:rPr lang="lv-LV" sz="1600" dirty="0">
                <a:solidFill>
                  <a:srgbClr val="88309E"/>
                </a:solidFill>
                <a:latin typeface="DM Sans" pitchFamily="2" charset="-70"/>
              </a:rPr>
              <a:t>KPI izpildes rādītāji norādīti kritērijiem vide 56,1%, (mērķa sasniegšanai nepieciešama 23,9% izpilde) un drošība 54,5% (mērķa sasniegšanai nepieciešama 20,5% izpilde)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B994C9-1489-FCC5-93ED-463F2E81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6" y="1956720"/>
            <a:ext cx="8775689" cy="41452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92139-3937-3458-2C45-B86D46AA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E5505-E3B6-9C44-A8D0-1F7134147104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615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2D5E6B6B-2604-4C5A-B09A-C119DB1D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58" y="369455"/>
            <a:ext cx="6916399" cy="127866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lv-LV" altLang="lv-LV" dirty="0">
                <a:solidFill>
                  <a:srgbClr val="7030A0"/>
                </a:solidFill>
                <a:latin typeface="DM Sans" pitchFamily="2" charset="-70"/>
              </a:rPr>
              <a:t>Dzemdību skaits Latvijā</a:t>
            </a:r>
            <a:br>
              <a:rPr lang="en-GB" altLang="lv-LV" dirty="0">
                <a:solidFill>
                  <a:srgbClr val="7030A0"/>
                </a:solidFill>
                <a:latin typeface="DM Sans" pitchFamily="2" charset="-70"/>
              </a:rPr>
            </a:br>
            <a:r>
              <a:rPr lang="lv-LV" altLang="lv-LV" dirty="0">
                <a:solidFill>
                  <a:srgbClr val="7030A0"/>
                </a:solidFill>
                <a:latin typeface="DM Sans" pitchFamily="2" charset="-70"/>
              </a:rPr>
              <a:t> </a:t>
            </a:r>
            <a:r>
              <a:rPr lang="lv-LV" altLang="lv-LV" sz="1800" dirty="0">
                <a:solidFill>
                  <a:srgbClr val="7030A0"/>
                </a:solidFill>
                <a:latin typeface="DM Sans" pitchFamily="2" charset="-70"/>
              </a:rPr>
              <a:t>202</a:t>
            </a:r>
            <a:r>
              <a:rPr lang="en-GB" altLang="lv-LV" sz="1800" dirty="0">
                <a:solidFill>
                  <a:srgbClr val="7030A0"/>
                </a:solidFill>
                <a:latin typeface="DM Sans" pitchFamily="2" charset="-70"/>
              </a:rPr>
              <a:t>2. </a:t>
            </a:r>
            <a:r>
              <a:rPr lang="en-GB" altLang="lv-LV" sz="1800" dirty="0" err="1">
                <a:solidFill>
                  <a:srgbClr val="7030A0"/>
                </a:solidFill>
                <a:latin typeface="DM Sans" pitchFamily="2" charset="-70"/>
              </a:rPr>
              <a:t>gada</a:t>
            </a:r>
            <a:r>
              <a:rPr lang="en-GB" altLang="lv-LV" sz="1800" dirty="0">
                <a:solidFill>
                  <a:srgbClr val="7030A0"/>
                </a:solidFill>
                <a:latin typeface="DM Sans" pitchFamily="2" charset="-70"/>
              </a:rPr>
              <a:t> ½ LV- 8026( - 492), RDN – 2685(-88)</a:t>
            </a:r>
            <a:br>
              <a:rPr lang="lv-LV" altLang="lv-LV" sz="1800" dirty="0">
                <a:latin typeface="DM Sans" pitchFamily="2" charset="-70"/>
              </a:rPr>
            </a:br>
            <a:endParaRPr lang="lv-LV" altLang="lv-LV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M Sans" pitchFamily="2" charset="-70"/>
            </a:endParaRPr>
          </a:p>
        </p:txBody>
      </p:sp>
      <p:graphicFrame>
        <p:nvGraphicFramePr>
          <p:cNvPr id="14339" name="Content Placeholder 3">
            <a:extLst>
              <a:ext uri="{FF2B5EF4-FFF2-40B4-BE49-F238E27FC236}">
                <a16:creationId xmlns:a16="http://schemas.microsoft.com/office/drawing/2014/main" id="{168D6BB8-1BD0-4E8C-8C91-9C5C74413F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02405"/>
              </p:ext>
            </p:extLst>
          </p:nvPr>
        </p:nvGraphicFramePr>
        <p:xfrm>
          <a:off x="1770538" y="1791549"/>
          <a:ext cx="6141427" cy="297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260222" imgH="4000524" progId="Excel.Sheet.8">
                  <p:embed/>
                </p:oleObj>
              </mc:Choice>
              <mc:Fallback>
                <p:oleObj name="Worksheet" r:id="rId3" imgW="8260222" imgH="4000524" progId="Excel.Sheet.8">
                  <p:embed/>
                  <p:pic>
                    <p:nvPicPr>
                      <p:cNvPr id="14339" name="Content Placeholder 3">
                        <a:extLst>
                          <a:ext uri="{FF2B5EF4-FFF2-40B4-BE49-F238E27FC236}">
                            <a16:creationId xmlns:a16="http://schemas.microsoft.com/office/drawing/2014/main" id="{168D6BB8-1BD0-4E8C-8C91-9C5C74413FA2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538" y="1791549"/>
                        <a:ext cx="6141427" cy="297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Box 1">
            <a:extLst>
              <a:ext uri="{FF2B5EF4-FFF2-40B4-BE49-F238E27FC236}">
                <a16:creationId xmlns:a16="http://schemas.microsoft.com/office/drawing/2014/main" id="{7FA753E0-0673-46BC-B0DE-5E6188D76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69" y="5015345"/>
            <a:ext cx="70872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Lucida Grande"/>
              <a:buChar char="&gt;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5A5A5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lv-LV" altLang="lv-LV" sz="1800" b="1" dirty="0">
                <a:solidFill>
                  <a:srgbClr val="7030A0"/>
                </a:solidFill>
                <a:latin typeface="DM Sans" pitchFamily="2" charset="-70"/>
              </a:rPr>
              <a:t>Samazinājums 2022.gada 1. pusgadā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lv-LV" altLang="lv-LV" sz="1800" b="1" dirty="0">
                <a:solidFill>
                  <a:srgbClr val="7030A0"/>
                </a:solidFill>
                <a:latin typeface="DM Sans" pitchFamily="2" charset="-70"/>
              </a:rPr>
              <a:t>RDN -</a:t>
            </a:r>
            <a:r>
              <a:rPr lang="en-GB" altLang="lv-LV" sz="1800" b="1" dirty="0">
                <a:solidFill>
                  <a:srgbClr val="7030A0"/>
                </a:solidFill>
                <a:latin typeface="DM Sans" pitchFamily="2" charset="-70"/>
              </a:rPr>
              <a:t>3,1</a:t>
            </a:r>
            <a:r>
              <a:rPr lang="lv-LV" altLang="lv-LV" sz="1800" b="1" dirty="0">
                <a:solidFill>
                  <a:srgbClr val="7030A0"/>
                </a:solidFill>
                <a:latin typeface="DM Sans" pitchFamily="2" charset="-70"/>
              </a:rPr>
              <a:t>%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lv-LV" altLang="lv-LV" sz="1800" b="1" dirty="0">
                <a:solidFill>
                  <a:srgbClr val="B73F09"/>
                </a:solidFill>
                <a:latin typeface="DM Sans" pitchFamily="2" charset="-70"/>
              </a:rPr>
              <a:t>LV – 6,7%</a:t>
            </a:r>
          </a:p>
        </p:txBody>
      </p:sp>
    </p:spTree>
    <p:extLst>
      <p:ext uri="{BB962C8B-B14F-4D97-AF65-F5344CB8AC3E}">
        <p14:creationId xmlns:p14="http://schemas.microsoft.com/office/powerpoint/2010/main" val="2566036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71B8DB6-F3C7-2B43-B39A-245D0D11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844" r="2844"/>
          <a:stretch/>
        </p:blipFill>
        <p:spPr>
          <a:xfrm>
            <a:off x="-9427" y="0"/>
            <a:ext cx="9282736" cy="6861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A982B-8390-4738-FA21-31BB4DB9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>
            <a:extLst>
              <a:ext uri="{FF2B5EF4-FFF2-40B4-BE49-F238E27FC236}">
                <a16:creationId xmlns:a16="http://schemas.microsoft.com/office/drawing/2014/main" id="{254B8D0D-A1B4-4A60-B1FB-4BAF451A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26" y="358219"/>
            <a:ext cx="7373176" cy="124482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0000"/>
              </a:lnSpc>
              <a:buFont typeface="Lucida Grande"/>
              <a:buNone/>
            </a:pP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                    </a:t>
            </a:r>
            <a:r>
              <a:rPr lang="lv-LV" altLang="lv-LV" sz="3100" dirty="0">
                <a:solidFill>
                  <a:srgbClr val="7030A0"/>
                </a:solidFill>
                <a:latin typeface="DM Sans" pitchFamily="2" charset="-70"/>
              </a:rPr>
              <a:t>Kādus Dzemdību nama  pakalpojumus izvēlas klienti?</a:t>
            </a:r>
            <a:br>
              <a:rPr lang="lv-LV" altLang="lv-LV" sz="3600" dirty="0">
                <a:solidFill>
                  <a:srgbClr val="7030A0"/>
                </a:solidFill>
                <a:latin typeface="DM Sans" pitchFamily="2" charset="-70"/>
              </a:rPr>
            </a:br>
            <a:endParaRPr lang="lv-LV" altLang="lv-LV" sz="3600" dirty="0">
              <a:solidFill>
                <a:srgbClr val="7030A0"/>
              </a:solidFill>
              <a:latin typeface="DM Sans" pitchFamily="2" charset="-7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4148DBD-341B-48B3-B4E6-FB4CAB655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442233"/>
              </p:ext>
            </p:extLst>
          </p:nvPr>
        </p:nvGraphicFramePr>
        <p:xfrm>
          <a:off x="19340" y="1306556"/>
          <a:ext cx="5762625" cy="3941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F6318F6-C0A9-38B7-F257-30211CBC1D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0019883"/>
              </p:ext>
            </p:extLst>
          </p:nvPr>
        </p:nvGraphicFramePr>
        <p:xfrm>
          <a:off x="1229491" y="1696824"/>
          <a:ext cx="7682845" cy="411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77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58C8D06B-50D9-418B-97C2-B8D0E1841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81" y="284163"/>
            <a:ext cx="8255219" cy="11557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 typeface="Lucida Grande"/>
              <a:buNone/>
              <a:defRPr/>
            </a:pP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Kur klienti saņem informāciju </a:t>
            </a:r>
            <a:b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</a:b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par Dzemdību namā sniegtajiem pakalpojumiem?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E513807-5C76-461F-B246-85A337EEDDB6}"/>
              </a:ext>
            </a:extLst>
          </p:cNvPr>
          <p:cNvGraphicFramePr>
            <a:graphicFrameLocks/>
          </p:cNvGraphicFramePr>
          <p:nvPr/>
        </p:nvGraphicFramePr>
        <p:xfrm>
          <a:off x="1720312" y="1695052"/>
          <a:ext cx="6008913" cy="346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18651CE-597B-8E68-D62D-4DC6418BE1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628183"/>
              </p:ext>
            </p:extLst>
          </p:nvPr>
        </p:nvGraphicFramePr>
        <p:xfrm>
          <a:off x="1062182" y="1909979"/>
          <a:ext cx="6936509" cy="3742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7009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EAAFB185-8913-4314-8A3B-EDCC2DDE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Lucida Grande"/>
              <a:buNone/>
              <a:defRPr/>
            </a:pP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Vai pacientes ir apmierināti ar speciālistu sniegto medicīnisko palīdzību?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5E706-970F-41F8-84B5-9A1C6E62FE38}"/>
              </a:ext>
            </a:extLst>
          </p:cNvPr>
          <p:cNvSpPr txBox="1"/>
          <p:nvPr/>
        </p:nvSpPr>
        <p:spPr>
          <a:xfrm>
            <a:off x="6247774" y="1084382"/>
            <a:ext cx="2117557" cy="365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endParaRPr lang="en-US" sz="1800" dirty="0">
              <a:effectLst/>
              <a:latin typeface="Wingdings" panose="05000000000000000000" pitchFamily="2" charset="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3E3B0D4-F943-C533-E4EE-894881933E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8620465"/>
              </p:ext>
            </p:extLst>
          </p:nvPr>
        </p:nvGraphicFramePr>
        <p:xfrm>
          <a:off x="685800" y="1346199"/>
          <a:ext cx="7386782" cy="400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8983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95C1E01C-5701-409B-BBD4-677A2DA9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666" y="238221"/>
            <a:ext cx="6429080" cy="765175"/>
          </a:xfrm>
        </p:spPr>
        <p:txBody>
          <a:bodyPr>
            <a:normAutofit fontScale="90000"/>
          </a:bodyPr>
          <a:lstStyle/>
          <a:p>
            <a:pPr marL="0" indent="0">
              <a:buFont typeface="Lucida Grande"/>
              <a:buNone/>
              <a:defRPr/>
            </a:pP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Vai personāls ir atsaucīgs un saprotošs?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9821403-51E4-D1E6-A773-F5D7945166D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484694"/>
              </p:ext>
            </p:extLst>
          </p:nvPr>
        </p:nvGraphicFramePr>
        <p:xfrm>
          <a:off x="1131215" y="1241394"/>
          <a:ext cx="6966409" cy="4405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0164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A56B4B61-09A9-4284-A010-534A7878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320675"/>
            <a:ext cx="7400925" cy="9842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Lucida Grande"/>
              <a:buNone/>
            </a:pPr>
            <a:r>
              <a:rPr lang="lv-LV" altLang="lv-LV" sz="2500" dirty="0">
                <a:solidFill>
                  <a:srgbClr val="7030A0"/>
                </a:solidFill>
                <a:latin typeface="DM Sans" pitchFamily="2" charset="-70"/>
              </a:rPr>
              <a:t>Vai speciālistu sniegtā informācija ir skaidri saprotama un pietiekama?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1B71D25-F39F-4CBA-0E16-BA9A125F73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1938644"/>
              </p:ext>
            </p:extLst>
          </p:nvPr>
        </p:nvGraphicFramePr>
        <p:xfrm>
          <a:off x="1283854" y="1551708"/>
          <a:ext cx="6594763" cy="4331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8827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33FC681A-1E86-4E82-88E7-4DB9D9BD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373063"/>
            <a:ext cx="7680325" cy="630237"/>
          </a:xfrm>
        </p:spPr>
        <p:txBody>
          <a:bodyPr>
            <a:normAutofit fontScale="90000"/>
          </a:bodyPr>
          <a:lstStyle/>
          <a:p>
            <a:pPr marL="0" indent="0">
              <a:buFont typeface="Lucida Grande"/>
              <a:buNone/>
              <a:defRPr/>
            </a:pP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Vai klienti ir apmierināti ar sadzīves apstākļiem?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AB49996-C922-0DCC-D1DB-1F9EF9769B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495093"/>
              </p:ext>
            </p:extLst>
          </p:nvPr>
        </p:nvGraphicFramePr>
        <p:xfrm>
          <a:off x="1154545" y="1168400"/>
          <a:ext cx="7028872" cy="4438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3433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4D2A6DC-5258-4EF5-AD5B-2B176B53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274638"/>
            <a:ext cx="8172450" cy="83343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Lucida Grande"/>
              <a:buNone/>
              <a:defRPr/>
            </a:pPr>
            <a:r>
              <a:rPr lang="lv-LV" altLang="lv-LV" sz="2800" dirty="0">
                <a:solidFill>
                  <a:srgbClr val="7030A0"/>
                </a:solidFill>
                <a:latin typeface="DM Sans" pitchFamily="2" charset="-70"/>
              </a:rPr>
              <a:t>Vai klienti plāno izmantot Dzemdību nama pakalpojumus arī turpmāk?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9DA551C-49D8-42BC-33A7-E0DC28AF3C3C}"/>
              </a:ext>
            </a:extLst>
          </p:cNvPr>
          <p:cNvGraphicFramePr>
            <a:graphicFrameLocks/>
          </p:cNvGraphicFramePr>
          <p:nvPr/>
        </p:nvGraphicFramePr>
        <p:xfrm>
          <a:off x="736600" y="1102178"/>
          <a:ext cx="7721600" cy="4653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158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22" y="232476"/>
            <a:ext cx="8047769" cy="83690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Izaicinājumi pakalpojumu uzlabošanai</a:t>
            </a:r>
            <a:b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endParaRPr lang="lv-LV" sz="3600" dirty="0">
              <a:solidFill>
                <a:srgbClr val="7030A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6" y="1069384"/>
            <a:ext cx="4266826" cy="48695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Virzība uz personas centrētu aprūpi, kas ietver personalizētas rūpes un atbalstu pacientēm un ģimenei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U</a:t>
            </a:r>
            <a:r>
              <a:rPr lang="en-US" dirty="0">
                <a:solidFill>
                  <a:srgbClr val="7030A0"/>
                </a:solidFill>
                <a:latin typeface="DM Sans" pitchFamily="2" charset="-70"/>
              </a:rPr>
              <a:t>z </a:t>
            </a:r>
            <a:r>
              <a:rPr lang="en-US" dirty="0" err="1">
                <a:solidFill>
                  <a:srgbClr val="7030A0"/>
                </a:solidFill>
                <a:latin typeface="DM Sans" pitchFamily="2" charset="-70"/>
              </a:rPr>
              <a:t>klientu</a:t>
            </a:r>
            <a:r>
              <a:rPr lang="en-US" dirty="0">
                <a:solidFill>
                  <a:srgbClr val="7030A0"/>
                </a:solidFill>
                <a:latin typeface="DM Sans" pitchFamily="2" charset="-7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DM Sans" pitchFamily="2" charset="-70"/>
              </a:rPr>
              <a:t>apkalpošanu</a:t>
            </a:r>
            <a:r>
              <a:rPr lang="en-US" dirty="0">
                <a:solidFill>
                  <a:srgbClr val="7030A0"/>
                </a:solidFill>
                <a:latin typeface="DM Sans" pitchFamily="2" charset="-7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DM Sans" pitchFamily="2" charset="-70"/>
              </a:rPr>
              <a:t>orientētas</a:t>
            </a:r>
            <a:r>
              <a:rPr lang="en-US" dirty="0">
                <a:solidFill>
                  <a:srgbClr val="7030A0"/>
                </a:solidFill>
                <a:latin typeface="DM Sans" pitchFamily="2" charset="-7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DM Sans" pitchFamily="2" charset="-70"/>
              </a:rPr>
              <a:t>komunikācijas</a:t>
            </a:r>
            <a:r>
              <a:rPr lang="en-US" dirty="0">
                <a:solidFill>
                  <a:srgbClr val="7030A0"/>
                </a:solidFill>
                <a:latin typeface="DM Sans" pitchFamily="2" charset="-7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DM Sans" pitchFamily="2" charset="-70"/>
              </a:rPr>
              <a:t>prasme</a:t>
            </a: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s pilnveidošana –</a:t>
            </a:r>
            <a:r>
              <a:rPr lang="en-GB" dirty="0" err="1">
                <a:solidFill>
                  <a:srgbClr val="7030A0"/>
                </a:solidFill>
                <a:latin typeface="DM Sans" pitchFamily="2" charset="-70"/>
              </a:rPr>
              <a:t>empātiskas</a:t>
            </a: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 komunikācijas apmācības 200 darbiniekiem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Jauna amata vieta: Pacientu pieredzes un klientu lojalitātes projekta vadītājs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Klientu lojalitātes programmas izveide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AF3D9B-1A82-0AF3-DAD2-A4BB8BFFC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54076" y="1751308"/>
            <a:ext cx="4989923" cy="3326615"/>
          </a:xfrm>
        </p:spPr>
      </p:pic>
    </p:spTree>
    <p:extLst>
      <p:ext uri="{BB962C8B-B14F-4D97-AF65-F5344CB8AC3E}">
        <p14:creationId xmlns:p14="http://schemas.microsoft.com/office/powerpoint/2010/main" val="2910721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8" y="591128"/>
            <a:ext cx="8197273" cy="74421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Izaicinājumi pakalpojumu uzlabošanai</a:t>
            </a:r>
            <a:b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endParaRPr lang="lv-LV" sz="3600" dirty="0">
              <a:solidFill>
                <a:srgbClr val="7030A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6" y="1335342"/>
            <a:ext cx="3733013" cy="46035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Rūpes par personālu, </a:t>
            </a: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nodrošinot iekļaujošu, </a:t>
            </a: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drošu darba vidi, tostarp labvēlīgu psiholoģisko klimatu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Ārstniecības personāla motivēšana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Kompetenču </a:t>
            </a:r>
            <a:r>
              <a:rPr lang="lv-LV" dirty="0" err="1">
                <a:solidFill>
                  <a:srgbClr val="7030A0"/>
                </a:solidFill>
                <a:latin typeface="DM Sans" pitchFamily="2" charset="-70"/>
              </a:rPr>
              <a:t>izvērtējumā</a:t>
            </a: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 balstītas atalgojuma sistēmas izveide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Psihologa atbalsts personālam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AF3D9B-1A82-0AF3-DAD2-A4BB8BFFC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698464" y="1447566"/>
            <a:ext cx="5445535" cy="3630357"/>
          </a:xfrm>
        </p:spPr>
      </p:pic>
    </p:spTree>
    <p:extLst>
      <p:ext uri="{BB962C8B-B14F-4D97-AF65-F5344CB8AC3E}">
        <p14:creationId xmlns:p14="http://schemas.microsoft.com/office/powerpoint/2010/main" val="348269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469874E-13FC-47FD-8DAF-03A9D82C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80" y="63970"/>
            <a:ext cx="6763038" cy="144942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lv-LV" altLang="lv-LV" dirty="0">
                <a:solidFill>
                  <a:srgbClr val="7030A0"/>
                </a:solidFill>
                <a:latin typeface="DM Sans" pitchFamily="2" charset="-70"/>
              </a:rPr>
              <a:t>RDN % no dzemdībām Latvijā</a:t>
            </a:r>
            <a:endParaRPr lang="en-US" altLang="lv-LV" dirty="0">
              <a:solidFill>
                <a:srgbClr val="7030A0"/>
              </a:solidFill>
              <a:latin typeface="DM Sans" pitchFamily="2" charset="-70"/>
            </a:endParaRPr>
          </a:p>
        </p:txBody>
      </p:sp>
      <p:graphicFrame>
        <p:nvGraphicFramePr>
          <p:cNvPr id="19462" name="Content Placeholder 5">
            <a:extLst>
              <a:ext uri="{FF2B5EF4-FFF2-40B4-BE49-F238E27FC236}">
                <a16:creationId xmlns:a16="http://schemas.microsoft.com/office/drawing/2014/main" id="{C99A93BD-B4B3-40EE-9A28-99AFD1FF0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580005"/>
              </p:ext>
            </p:extLst>
          </p:nvPr>
        </p:nvGraphicFramePr>
        <p:xfrm>
          <a:off x="1209098" y="2022475"/>
          <a:ext cx="6100763" cy="328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058156" imgH="4334011" progId="Excel.Chart.8">
                  <p:embed/>
                </p:oleObj>
              </mc:Choice>
              <mc:Fallback>
                <p:oleObj name="Chart" r:id="rId2" imgW="8058156" imgH="4334011" progId="Excel.Chart.8">
                  <p:embed/>
                  <p:pic>
                    <p:nvPicPr>
                      <p:cNvPr id="19462" name="Content Placeholder 5">
                        <a:extLst>
                          <a:ext uri="{FF2B5EF4-FFF2-40B4-BE49-F238E27FC236}">
                            <a16:creationId xmlns:a16="http://schemas.microsoft.com/office/drawing/2014/main" id="{C99A93BD-B4B3-40EE-9A28-99AFD1FF086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098" y="2022475"/>
                        <a:ext cx="6100763" cy="328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798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982982"/>
            <a:ext cx="8123382" cy="35235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lv-LV" sz="3300" b="1" i="0" dirty="0">
                <a:solidFill>
                  <a:srgbClr val="88309E"/>
                </a:solidFill>
                <a:effectLst/>
                <a:latin typeface="DM Sans" pitchFamily="2" charset="-70"/>
              </a:rPr>
              <a:t>S</a:t>
            </a:r>
            <a:r>
              <a:rPr lang="lv-LV" sz="33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tratēģisks vadības instruments pēc starptautiski atzītas metodoloģijas</a:t>
            </a: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endParaRPr lang="lv-LV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73" y="1533235"/>
            <a:ext cx="3592946" cy="3823856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lv-LV" sz="28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Ilgtspējas indeksa</a:t>
            </a:r>
          </a:p>
          <a:p>
            <a:pPr marL="0" lvl="0" indent="0">
              <a:buNone/>
            </a:pPr>
            <a:r>
              <a:rPr lang="lv-LV" sz="26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k</a:t>
            </a:r>
            <a:r>
              <a:rPr lang="lv-LV" sz="2600" b="1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</a:rPr>
              <a:t>opējais rezultāts – 78,8%</a:t>
            </a:r>
            <a:endParaRPr lang="lv-LV" sz="2600" b="1" i="0" dirty="0">
              <a:solidFill>
                <a:srgbClr val="7030A0"/>
              </a:solidFill>
              <a:effectLst/>
              <a:latin typeface="DM Sans" pitchFamily="2" charset="-70"/>
            </a:endParaRPr>
          </a:p>
          <a:p>
            <a:pPr marL="0" lvl="0" indent="0">
              <a:buNone/>
            </a:pPr>
            <a:endParaRPr lang="lv-LV" sz="1800" dirty="0">
              <a:solidFill>
                <a:srgbClr val="9900CC"/>
              </a:solidFill>
              <a:latin typeface="DM Sans" pitchFamily="2" charset="-7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400" dirty="0">
                <a:solidFill>
                  <a:schemeClr val="accent2">
                    <a:lumMod val="50000"/>
                  </a:schemeClr>
                </a:solidFill>
                <a:effectLst/>
                <a:latin typeface="DM Sans" pitchFamily="2" charset="-70"/>
                <a:ea typeface="Times New Roman" panose="02020603050405020304" pitchFamily="18" charset="0"/>
              </a:rPr>
              <a:t>Stratēģija – 95,7%</a:t>
            </a:r>
          </a:p>
          <a:p>
            <a:pPr marL="0" lvl="0" indent="0">
              <a:buNone/>
            </a:pPr>
            <a:endParaRPr lang="lv-LV" sz="2400" dirty="0">
              <a:solidFill>
                <a:schemeClr val="accent2">
                  <a:lumMod val="50000"/>
                </a:schemeClr>
              </a:solidFill>
              <a:effectLst/>
              <a:latin typeface="DM Sans" pitchFamily="2" charset="-70"/>
              <a:ea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lv-LV" sz="2400" dirty="0">
                <a:solidFill>
                  <a:schemeClr val="accent2">
                    <a:lumMod val="50000"/>
                  </a:schemeClr>
                </a:solidFill>
                <a:effectLst/>
                <a:latin typeface="DM Sans" pitchFamily="2" charset="-70"/>
                <a:ea typeface="Times New Roman" panose="02020603050405020304" pitchFamily="18" charset="0"/>
              </a:rPr>
              <a:t>Tirgus attiecības – 95,5%</a:t>
            </a:r>
          </a:p>
          <a:p>
            <a:pPr marL="0" lvl="0" indent="0">
              <a:buNone/>
            </a:pPr>
            <a:endParaRPr lang="lv-LV" sz="2400" dirty="0">
              <a:solidFill>
                <a:schemeClr val="accent2">
                  <a:lumMod val="50000"/>
                </a:schemeClr>
              </a:solidFill>
              <a:effectLst/>
              <a:latin typeface="DM Sans" pitchFamily="2" charset="-70"/>
              <a:ea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lv-LV" sz="2400" dirty="0">
                <a:solidFill>
                  <a:schemeClr val="accent2">
                    <a:lumMod val="50000"/>
                  </a:schemeClr>
                </a:solidFill>
                <a:effectLst/>
                <a:latin typeface="DM Sans" pitchFamily="2" charset="-70"/>
                <a:ea typeface="Times New Roman" panose="02020603050405020304" pitchFamily="18" charset="0"/>
              </a:rPr>
              <a:t>Darba vide – 77,3%</a:t>
            </a:r>
          </a:p>
          <a:p>
            <a:pPr marL="0" lvl="0" indent="0">
              <a:buNone/>
            </a:pPr>
            <a:endParaRPr lang="lv-LV" sz="2400" dirty="0">
              <a:solidFill>
                <a:schemeClr val="accent2">
                  <a:lumMod val="50000"/>
                </a:schemeClr>
              </a:solidFill>
              <a:effectLst/>
              <a:latin typeface="DM Sans" pitchFamily="2" charset="-70"/>
              <a:ea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lv-LV" sz="2400" dirty="0">
                <a:solidFill>
                  <a:schemeClr val="accent2">
                    <a:lumMod val="50000"/>
                  </a:schemeClr>
                </a:solidFill>
                <a:effectLst/>
                <a:latin typeface="DM Sans" pitchFamily="2" charset="-70"/>
                <a:ea typeface="Times New Roman" panose="02020603050405020304" pitchFamily="18" charset="0"/>
              </a:rPr>
              <a:t>Vide – 50,6%</a:t>
            </a:r>
          </a:p>
          <a:p>
            <a:pPr marL="0" lvl="0" indent="0">
              <a:buNone/>
            </a:pPr>
            <a:endParaRPr lang="lv-LV" sz="2400" dirty="0">
              <a:solidFill>
                <a:schemeClr val="accent2">
                  <a:lumMod val="50000"/>
                </a:schemeClr>
              </a:solidFill>
              <a:effectLst/>
              <a:latin typeface="DM Sans" pitchFamily="2" charset="-70"/>
              <a:ea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lv-LV" sz="2400" dirty="0">
                <a:solidFill>
                  <a:schemeClr val="accent2">
                    <a:lumMod val="50000"/>
                  </a:schemeClr>
                </a:solidFill>
                <a:effectLst/>
                <a:latin typeface="DM Sans" pitchFamily="2" charset="-70"/>
                <a:ea typeface="Times New Roman" panose="02020603050405020304" pitchFamily="18" charset="0"/>
              </a:rPr>
              <a:t>Vietējā kopiena/ sabiedrība – 89%</a:t>
            </a:r>
            <a:endParaRPr lang="lv-LV" sz="2400" dirty="0">
              <a:solidFill>
                <a:schemeClr val="accent2">
                  <a:lumMod val="50000"/>
                </a:schemeClr>
              </a:solidFill>
              <a:effectLst/>
              <a:latin typeface="DM Sans" pitchFamily="2" charset="-70"/>
              <a:ea typeface="Calibri" panose="020F0502020204030204" pitchFamily="34" charset="0"/>
            </a:endParaRPr>
          </a:p>
          <a:p>
            <a:endParaRPr lang="lv-LV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4BC5DF7-1A86-911E-2B6C-CA24D9E4D9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017818" y="1929022"/>
            <a:ext cx="5006109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1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8" y="138546"/>
            <a:ext cx="8197273" cy="90516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Ilgtspējas mērķi. VIDE </a:t>
            </a:r>
            <a:b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endParaRPr lang="lv-LV" sz="3600" dirty="0">
              <a:solidFill>
                <a:srgbClr val="7030A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6" y="1335342"/>
            <a:ext cx="3932595" cy="4603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sz="20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Izglītojošas zaļā dzīvesveida </a:t>
            </a:r>
            <a:r>
              <a:rPr lang="lv-LV" sz="22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aktivitātes</a:t>
            </a:r>
          </a:p>
          <a:p>
            <a:pPr marL="0" indent="0">
              <a:buNone/>
            </a:pPr>
            <a:endParaRPr lang="lv-LV" sz="2200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lv-LV" sz="22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nergoefektivitāte</a:t>
            </a:r>
          </a:p>
          <a:p>
            <a:pPr marL="0" indent="0">
              <a:buNone/>
            </a:pPr>
            <a:r>
              <a:rPr lang="lv-LV" sz="22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lv-LV" sz="22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tjaunojamo energoresursu  izmantojums</a:t>
            </a:r>
          </a:p>
          <a:p>
            <a:pPr marL="0" indent="0">
              <a:buNone/>
            </a:pPr>
            <a:endParaRPr lang="lv-LV" sz="2200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200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lv-LV" sz="22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audzīga resursu izmantošana: samazināts ūdens un papīra patēriņš </a:t>
            </a:r>
          </a:p>
          <a:p>
            <a:pPr marL="0" indent="0">
              <a:buNone/>
            </a:pPr>
            <a:endParaRPr lang="lv-LV" sz="2200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2200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  <a:cs typeface="Times New Roman" panose="02020603050405020304" pitchFamily="18" charset="0"/>
              </a:rPr>
              <a:t>Atkritumu apjoma un CO2 emisiju samazinājums</a:t>
            </a:r>
            <a:endParaRPr lang="lv-LV" sz="2200" dirty="0">
              <a:solidFill>
                <a:srgbClr val="7030A0"/>
              </a:solidFill>
              <a:latin typeface="DM Sans" pitchFamily="2" charset="-7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AF3D9B-1A82-0AF3-DAD2-A4BB8BFFC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858533" y="2105891"/>
            <a:ext cx="5313142" cy="2988551"/>
          </a:xfrm>
        </p:spPr>
      </p:pic>
    </p:spTree>
    <p:extLst>
      <p:ext uri="{BB962C8B-B14F-4D97-AF65-F5344CB8AC3E}">
        <p14:creationId xmlns:p14="http://schemas.microsoft.com/office/powerpoint/2010/main" val="1599942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8" y="138546"/>
            <a:ext cx="8197273" cy="90516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Ilgtspējas mērķi. SOCIĀLĀ ATBILDĪBA</a:t>
            </a:r>
            <a:b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endParaRPr lang="lv-LV" sz="3600" dirty="0">
              <a:solidFill>
                <a:srgbClr val="7030A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7" y="1335342"/>
            <a:ext cx="3766340" cy="4603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Darba vides  uzlabošana 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Droša darba vide darbiniekiem un klientiem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Vienlīdzīga attieksme un diskriminācijas  novēršana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Vietējās kopienas  iesaiste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Atbildīgs ieguldījums sabiedrībai būtisku jautājumu risināšanā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AF3D9B-1A82-0AF3-DAD2-A4BB8BFFC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602182" y="1782619"/>
            <a:ext cx="5136924" cy="3424616"/>
          </a:xfrm>
        </p:spPr>
      </p:pic>
    </p:spTree>
    <p:extLst>
      <p:ext uri="{BB962C8B-B14F-4D97-AF65-F5344CB8AC3E}">
        <p14:creationId xmlns:p14="http://schemas.microsoft.com/office/powerpoint/2010/main" val="4290390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8" y="138546"/>
            <a:ext cx="8197273" cy="90516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b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32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Ilgtspējas mērķi. KORPORATĪVĀ PĀRVALDĪBA</a:t>
            </a:r>
            <a:b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</a:br>
            <a:endParaRPr lang="lv-LV" sz="3600" dirty="0">
              <a:solidFill>
                <a:srgbClr val="7030A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7" y="1335343"/>
            <a:ext cx="3572376" cy="4243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Korupcijas un kukuļošanas  nepieļaušana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Negodīgas  konkurences iespēju izskaušana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Dažādības vadība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Iesaistīto pušu interešu nodrošināšana,</a:t>
            </a:r>
          </a:p>
          <a:p>
            <a:pPr marL="0" indent="0">
              <a:buNone/>
            </a:pPr>
            <a:endParaRPr lang="lv-LV" dirty="0">
              <a:solidFill>
                <a:srgbClr val="7030A0"/>
              </a:solidFill>
              <a:latin typeface="DM Sans" pitchFamily="2" charset="-70"/>
            </a:endParaRPr>
          </a:p>
          <a:p>
            <a:pPr marL="0" indent="0">
              <a:buNone/>
            </a:pPr>
            <a:r>
              <a:rPr lang="lv-LV" dirty="0" err="1">
                <a:solidFill>
                  <a:srgbClr val="7030A0"/>
                </a:solidFill>
                <a:latin typeface="DM Sans" pitchFamily="2" charset="-70"/>
              </a:rPr>
              <a:t>Empātiska</a:t>
            </a: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 komunikācija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0AF3D9B-1A82-0AF3-DAD2-A4BB8BFFC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3445164" y="1533236"/>
            <a:ext cx="5525755" cy="3870985"/>
          </a:xfrm>
        </p:spPr>
      </p:pic>
    </p:spTree>
    <p:extLst>
      <p:ext uri="{BB962C8B-B14F-4D97-AF65-F5344CB8AC3E}">
        <p14:creationId xmlns:p14="http://schemas.microsoft.com/office/powerpoint/2010/main" val="3867239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38AA513-716B-5045-BA96-722467343B19}"/>
              </a:ext>
            </a:extLst>
          </p:cNvPr>
          <p:cNvSpPr/>
          <p:nvPr/>
        </p:nvSpPr>
        <p:spPr>
          <a:xfrm>
            <a:off x="1143002" y="857250"/>
            <a:ext cx="7099850" cy="4324350"/>
          </a:xfrm>
          <a:prstGeom prst="rect">
            <a:avLst/>
          </a:prstGeom>
          <a:solidFill>
            <a:srgbClr val="EFE0F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LV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itle 5" descr="&quot;&quot;">
            <a:extLst>
              <a:ext uri="{FF2B5EF4-FFF2-40B4-BE49-F238E27FC236}">
                <a16:creationId xmlns:a16="http://schemas.microsoft.com/office/drawing/2014/main" id="{C8305E09-4B84-34BC-06ED-2678157D99A7}"/>
              </a:ext>
            </a:extLst>
          </p:cNvPr>
          <p:cNvSpPr txBox="1"/>
          <p:nvPr/>
        </p:nvSpPr>
        <p:spPr>
          <a:xfrm>
            <a:off x="438125" y="277091"/>
            <a:ext cx="8798239" cy="7054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noAutofit/>
          </a:bodyPr>
          <a:lstStyle/>
          <a:p>
            <a:pPr defTabSz="68580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v-LV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DM Sans" pitchFamily="2" charset="-70"/>
              </a:rPr>
              <a:t>Kvalitātes vadības sistēmu </a:t>
            </a:r>
            <a:r>
              <a:rPr lang="en-GB" sz="32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DM Sans" pitchFamily="2" charset="-70"/>
              </a:rPr>
              <a:t>uzturēšana</a:t>
            </a:r>
            <a:endParaRPr lang="lv-LV" sz="3200" b="1" dirty="0">
              <a:solidFill>
                <a:schemeClr val="tx1">
                  <a:lumMod val="60000"/>
                  <a:lumOff val="40000"/>
                </a:schemeClr>
              </a:solidFill>
              <a:latin typeface="DM Sans" pitchFamily="2" charset="-7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5AB1BE9-E736-4D2E-58E7-6AA4C594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1655" y="1120696"/>
            <a:ext cx="2669939" cy="41990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614C4F5-F636-B006-9F48-25D79322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37244" y="1186483"/>
            <a:ext cx="2669939" cy="40641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3461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 descr="&quot;&quot;">
            <a:extLst>
              <a:ext uri="{FF2B5EF4-FFF2-40B4-BE49-F238E27FC236}">
                <a16:creationId xmlns:a16="http://schemas.microsoft.com/office/drawing/2014/main" id="{9F3CCB6A-15F2-E74E-8ABF-04F30F2E7EEC}"/>
              </a:ext>
            </a:extLst>
          </p:cNvPr>
          <p:cNvSpPr txBox="1">
            <a:spLocks/>
          </p:cNvSpPr>
          <p:nvPr/>
        </p:nvSpPr>
        <p:spPr>
          <a:xfrm>
            <a:off x="360218" y="581891"/>
            <a:ext cx="8130640" cy="1809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v-LV" altLang="en-US" sz="2800" b="1" dirty="0">
                <a:solidFill>
                  <a:srgbClr val="7030A0"/>
                </a:solidFill>
                <a:latin typeface="DM Sans" pitchFamily="2" charset="-70"/>
              </a:rPr>
              <a:t>Esošās Kvalitātes vadības sistēmas pilnveidošana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</a:rPr>
              <a:t>ar</a:t>
            </a:r>
            <a:r>
              <a:rPr lang="en-US" sz="2800" b="1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</a:rPr>
              <a:t> </a:t>
            </a:r>
            <a:r>
              <a:rPr lang="lv-LV" sz="2800" b="1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</a:rPr>
              <a:t>papildu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</a:rPr>
              <a:t>standartiem</a:t>
            </a:r>
            <a:r>
              <a:rPr lang="en-US" sz="2800" b="1" dirty="0">
                <a:solidFill>
                  <a:srgbClr val="7030A0"/>
                </a:solidFill>
                <a:effectLst/>
                <a:latin typeface="DM Sans" pitchFamily="2" charset="-70"/>
                <a:ea typeface="Calibri" panose="020F0502020204030204" pitchFamily="34" charset="0"/>
              </a:rPr>
              <a:t> – </a:t>
            </a:r>
            <a:endParaRPr lang="lv-LV" sz="2800" b="1" dirty="0">
              <a:solidFill>
                <a:srgbClr val="7030A0"/>
              </a:solidFill>
              <a:effectLst/>
              <a:latin typeface="DM Sans" pitchFamily="2" charset="-70"/>
              <a:ea typeface="Calibri" panose="020F0502020204030204" pitchFamily="34" charset="0"/>
            </a:endParaRPr>
          </a:p>
          <a:p>
            <a:pPr algn="l"/>
            <a:r>
              <a:rPr lang="lv-LV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v</a:t>
            </a:r>
            <a:r>
              <a:rPr lang="en-US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ides</a:t>
            </a:r>
            <a:r>
              <a:rPr lang="lv-LV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,</a:t>
            </a:r>
            <a:r>
              <a:rPr lang="en-US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darba</a:t>
            </a:r>
            <a:r>
              <a:rPr lang="en-US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drošības</a:t>
            </a:r>
            <a:r>
              <a:rPr lang="en-US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 un </a:t>
            </a:r>
            <a:r>
              <a:rPr lang="en-US" sz="2800" b="1" dirty="0" err="1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arodveselības</a:t>
            </a:r>
            <a:r>
              <a:rPr lang="en-US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jomā</a:t>
            </a:r>
            <a:r>
              <a:rPr lang="en-US" sz="2800" b="1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</a:rPr>
              <a:t> </a:t>
            </a:r>
            <a:endParaRPr lang="lv-LV" altLang="en-US" sz="2800" b="1" dirty="0">
              <a:solidFill>
                <a:srgbClr val="7030A0"/>
              </a:solidFill>
              <a:latin typeface="DM Sans" pitchFamily="2" charset="-7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D4777-DC8B-4A97-B9D6-21F1D7B8D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8" y="2577111"/>
            <a:ext cx="2929414" cy="209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5C1B4-829D-4F1A-B9E6-0820EAE9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35" y="2577111"/>
            <a:ext cx="4255097" cy="2095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643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867181-8C0A-045E-19F9-CDAF87B99380}"/>
              </a:ext>
            </a:extLst>
          </p:cNvPr>
          <p:cNvSpPr txBox="1"/>
          <p:nvPr/>
        </p:nvSpPr>
        <p:spPr>
          <a:xfrm>
            <a:off x="-424206" y="42609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V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0879B-513A-B2F1-A652-65F12C10BDCC}"/>
              </a:ext>
            </a:extLst>
          </p:cNvPr>
          <p:cNvSpPr txBox="1"/>
          <p:nvPr/>
        </p:nvSpPr>
        <p:spPr>
          <a:xfrm>
            <a:off x="1357460" y="6334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V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FE187-08A0-A0D9-4228-D75EC5613AA7}"/>
              </a:ext>
            </a:extLst>
          </p:cNvPr>
          <p:cNvSpPr/>
          <p:nvPr/>
        </p:nvSpPr>
        <p:spPr>
          <a:xfrm>
            <a:off x="381785" y="6073923"/>
            <a:ext cx="2399122" cy="458852"/>
          </a:xfrm>
          <a:prstGeom prst="rect">
            <a:avLst/>
          </a:prstGeom>
          <a:solidFill>
            <a:srgbClr val="EEDFEC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25A3A-E9AC-A541-A0F0-42087C46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970014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7BD9AE-4BC1-984B-E697-12ACFB2ED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16716"/>
            <a:ext cx="2286518" cy="299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7F308-7BBF-DB77-1C39-BA09BA265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876" y="3947091"/>
            <a:ext cx="2683634" cy="268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32DA4-017C-398E-AA59-51BD0E2987E7}"/>
              </a:ext>
            </a:extLst>
          </p:cNvPr>
          <p:cNvSpPr txBox="1"/>
          <p:nvPr/>
        </p:nvSpPr>
        <p:spPr>
          <a:xfrm>
            <a:off x="2694733" y="441740"/>
            <a:ext cx="4546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rgbClr val="7030A0"/>
                </a:solidFill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Universālā dizaina risinājumi</a:t>
            </a:r>
            <a:endParaRPr lang="lv-LV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866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CA864-E46B-AB00-8E41-F8226E97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18" y="489527"/>
            <a:ext cx="8123382" cy="914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lv-LV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r>
              <a:rPr lang="lv-LV" sz="2800" b="1" i="0" dirty="0">
                <a:solidFill>
                  <a:srgbClr val="7030A0"/>
                </a:solidFill>
                <a:effectLst/>
                <a:latin typeface="DM Sans" pitchFamily="2" charset="-70"/>
              </a:rPr>
              <a:t>Latvijas veselības tūrisma klastera kvalitātes novērtēšanas sistēma</a:t>
            </a:r>
            <a:br>
              <a:rPr lang="lv-LV" b="1" i="0" dirty="0">
                <a:solidFill>
                  <a:srgbClr val="7030A0"/>
                </a:solidFill>
                <a:effectLst/>
                <a:latin typeface="DM Sans" pitchFamily="2" charset="-70"/>
              </a:rPr>
            </a:br>
            <a:endParaRPr lang="lv-LV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F09875-0533-79AE-806B-EA1CE8841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72" y="1642694"/>
            <a:ext cx="4147128" cy="371439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2200" dirty="0">
                <a:solidFill>
                  <a:schemeClr val="tx1"/>
                </a:solidFill>
                <a:effectLst/>
                <a:latin typeface="DM Sans" pitchFamily="2" charset="-70"/>
                <a:ea typeface="Arial Unicode MS"/>
              </a:rPr>
              <a:t>Latvijas veselības tūrisma klastera kvalitātes novērtēšanas sistēmas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lv-LV" sz="2200" i="1" dirty="0" err="1">
                <a:solidFill>
                  <a:schemeClr val="tx1"/>
                </a:solidFill>
                <a:effectLst/>
                <a:latin typeface="DM Sans" pitchFamily="2" charset="-70"/>
                <a:ea typeface="Arial Unicode MS"/>
              </a:rPr>
              <a:t>Basic</a:t>
            </a:r>
            <a:r>
              <a:rPr lang="lv-LV" sz="2200" dirty="0">
                <a:solidFill>
                  <a:schemeClr val="tx1"/>
                </a:solidFill>
                <a:effectLst/>
                <a:latin typeface="DM Sans" pitchFamily="2" charset="-70"/>
                <a:ea typeface="Arial Unicode MS"/>
              </a:rPr>
              <a:t> līmenis piešķirts līdz nākamajam auditam - 2024. gada 17. augustā</a:t>
            </a:r>
            <a:endParaRPr lang="lv-LV" sz="2200" dirty="0">
              <a:solidFill>
                <a:schemeClr val="tx1"/>
              </a:solidFill>
              <a:latin typeface="DM Sans" pitchFamily="2" charset="-7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4BC5DF7-1A86-911E-2B6C-CA24D9E4D9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738256" y="1642694"/>
            <a:ext cx="3796146" cy="37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6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8119-6031-B31F-AA45-5565BDC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6" y="274639"/>
            <a:ext cx="8783781" cy="10553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v-LV" sz="2800" dirty="0">
                <a:solidFill>
                  <a:srgbClr val="7030A0"/>
                </a:solidFill>
                <a:latin typeface="DM Sans "/>
              </a:rPr>
              <a:t>Rezidentu apmācības pilnveidošana, </a:t>
            </a:r>
            <a:br>
              <a:rPr lang="lv-LV" sz="2800" dirty="0">
                <a:solidFill>
                  <a:srgbClr val="7030A0"/>
                </a:solidFill>
                <a:latin typeface="DM Sans "/>
              </a:rPr>
            </a:br>
            <a:r>
              <a:rPr lang="lv-LV" sz="2800" dirty="0">
                <a:solidFill>
                  <a:srgbClr val="7030A0"/>
                </a:solidFill>
                <a:latin typeface="DM Sans "/>
              </a:rPr>
              <a:t>atbilstoši Eiropas standartiem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69306-A6AC-A79A-2A18-AEC2F1176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564" y="1758020"/>
            <a:ext cx="2370667" cy="2367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1FA32-64F8-C160-128D-241CE79B7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69" y="1329946"/>
            <a:ext cx="5668048" cy="3188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93B6B-6F75-0C26-6BC8-C6D5189C15DB}"/>
              </a:ext>
            </a:extLst>
          </p:cNvPr>
          <p:cNvSpPr txBox="1"/>
          <p:nvPr/>
        </p:nvSpPr>
        <p:spPr>
          <a:xfrm>
            <a:off x="381769" y="4590473"/>
            <a:ext cx="8380462" cy="1427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lv-LV" sz="2000" b="0" i="0" dirty="0">
                <a:effectLst/>
                <a:latin typeface="Segoe UI Historic" panose="020B0502040204020203" pitchFamily="34" charset="0"/>
              </a:rPr>
              <a:t>Kopā ar RSU realizēto teorētisko apmācību Rīgas Dzemdību nams ir Eiropā </a:t>
            </a:r>
            <a:r>
              <a:rPr lang="lv-LV" sz="2000" b="0" i="0" dirty="0">
                <a:effectLst/>
                <a:latin typeface="DM Sans" pitchFamily="2" charset="-70"/>
              </a:rPr>
              <a:t>atzīts (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European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Board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College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Obstetrics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i="1" dirty="0" err="1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Gynecology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akreditācija</a:t>
            </a:r>
            <a:r>
              <a:rPr lang="lv-LV" sz="1800" i="1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lv-LV" sz="1800" dirty="0">
                <a:effectLst/>
                <a:latin typeface="DM Sans" pitchFamily="2" charset="-7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lv-LV" sz="2000" b="0" i="0" dirty="0">
                <a:effectLst/>
                <a:latin typeface="Segoe UI Historic" panose="020B0502040204020203" pitchFamily="34" charset="0"/>
              </a:rPr>
              <a:t> rezidentu apmācību centrs dzemdniecībā un ginekoloģijā</a:t>
            </a:r>
            <a:endParaRPr lang="lv-LV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33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8119-6031-B31F-AA45-5565BDC7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6" y="274639"/>
            <a:ext cx="8783781" cy="10553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v-LV" sz="2800" dirty="0">
                <a:solidFill>
                  <a:srgbClr val="7030A0"/>
                </a:solidFill>
                <a:latin typeface="DM Sans "/>
              </a:rPr>
              <a:t>Klīnisko prasmju centrs </a:t>
            </a:r>
            <a:br>
              <a:rPr lang="lv-LV" sz="2800" dirty="0">
                <a:solidFill>
                  <a:srgbClr val="7030A0"/>
                </a:solidFill>
                <a:latin typeface="DM Sans "/>
              </a:rPr>
            </a:br>
            <a:r>
              <a:rPr lang="lv-LV" sz="2800" dirty="0">
                <a:solidFill>
                  <a:srgbClr val="7030A0"/>
                </a:solidFill>
                <a:latin typeface="DM Sans "/>
              </a:rPr>
              <a:t>apmācībām uz </a:t>
            </a:r>
            <a:r>
              <a:rPr lang="lv-LV" sz="2800" dirty="0" err="1">
                <a:solidFill>
                  <a:srgbClr val="7030A0"/>
                </a:solidFill>
                <a:latin typeface="DM Sans "/>
              </a:rPr>
              <a:t>simulatoriem</a:t>
            </a:r>
            <a:endParaRPr lang="lv-LV" sz="2800" dirty="0">
              <a:solidFill>
                <a:srgbClr val="7030A0"/>
              </a:solidFill>
              <a:latin typeface="DM Sans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04368-5DC1-F6F0-07A0-D0792D08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43152" y="2097850"/>
            <a:ext cx="6733308" cy="4760150"/>
          </a:xfrm>
          <a:prstGeom prst="rect">
            <a:avLst/>
          </a:prstGeom>
          <a:effectLst>
            <a:glow rad="1905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6000" dist="50800" dir="5400000" sy="-100000" algn="bl" rotWithShape="0"/>
            <a:softEdge rad="4953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D7D16-48EF-2B39-45A0-4FB7EA4DBC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092" y="1699401"/>
            <a:ext cx="5235273" cy="19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8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CDAE6951-3AF0-4058-3732-1B738510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0" y="274638"/>
            <a:ext cx="72898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lv-LV" altLang="lv-LV" dirty="0">
                <a:solidFill>
                  <a:srgbClr val="7030A0"/>
                </a:solidFill>
                <a:latin typeface="DM Sans" pitchFamily="2" charset="-70"/>
              </a:rPr>
              <a:t>Ģimenes dzemdības (%)</a:t>
            </a:r>
            <a:endParaRPr lang="lv-LV" altLang="lv-LV" dirty="0"/>
          </a:p>
        </p:txBody>
      </p:sp>
      <p:graphicFrame>
        <p:nvGraphicFramePr>
          <p:cNvPr id="23555" name="Content Placeholder 3">
            <a:extLst>
              <a:ext uri="{FF2B5EF4-FFF2-40B4-BE49-F238E27FC236}">
                <a16:creationId xmlns:a16="http://schemas.microsoft.com/office/drawing/2014/main" id="{4F9CE225-FEE6-F564-91ED-6F7C9F99B46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7000" y="1398588"/>
          <a:ext cx="7450138" cy="373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496140" imgH="3762511" progId="Excel.Chart.8">
                  <p:embed/>
                </p:oleObj>
              </mc:Choice>
              <mc:Fallback>
                <p:oleObj name="Chart" r:id="rId2" imgW="7496140" imgH="3762511" progId="Excel.Chart.8">
                  <p:embed/>
                  <p:pic>
                    <p:nvPicPr>
                      <p:cNvPr id="23555" name="Content Placeholder 3">
                        <a:extLst>
                          <a:ext uri="{FF2B5EF4-FFF2-40B4-BE49-F238E27FC236}">
                            <a16:creationId xmlns:a16="http://schemas.microsoft.com/office/drawing/2014/main" id="{4F9CE225-FEE6-F564-91ED-6F7C9F99B468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0" y="1398588"/>
                        <a:ext cx="7450138" cy="373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2088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3A8A-A7B2-48CD-A9B9-84788676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589" y="274638"/>
            <a:ext cx="6617222" cy="9508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Paldies par uzmanību!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88B0AD07-5051-4E35-8391-F9F9ED093C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9589" y="1225485"/>
            <a:ext cx="6617222" cy="417483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8E5FC-18CB-404F-8CED-5CFCCDD6C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87767"/>
            <a:ext cx="4038600" cy="4376747"/>
          </a:xfrm>
        </p:spPr>
        <p:txBody>
          <a:bodyPr/>
          <a:lstStyle/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433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7928"/>
            <a:ext cx="7772400" cy="10529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lv-LV" dirty="0">
                <a:solidFill>
                  <a:srgbClr val="7030A0"/>
                </a:solidFill>
                <a:latin typeface="DM Sans" pitchFamily="2" charset="-70"/>
              </a:rPr>
              <a:t>RDN dzīvi piedzimušie</a:t>
            </a:r>
            <a:endParaRPr lang="en-US" dirty="0">
              <a:solidFill>
                <a:srgbClr val="7030A0"/>
              </a:solidFill>
              <a:latin typeface="DM Sans" pitchFamily="2" charset="-70"/>
            </a:endParaRPr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12752186"/>
              </p:ext>
            </p:extLst>
          </p:nvPr>
        </p:nvGraphicFramePr>
        <p:xfrm>
          <a:off x="756139" y="1948209"/>
          <a:ext cx="8099854" cy="378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B009F7-C6DC-47BE-A555-A21DEC0B5BB2}"/>
              </a:ext>
            </a:extLst>
          </p:cNvPr>
          <p:cNvSpPr txBox="1"/>
          <p:nvPr/>
        </p:nvSpPr>
        <p:spPr>
          <a:xfrm>
            <a:off x="3556000" y="3549276"/>
            <a:ext cx="4613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FFCCFF"/>
                </a:solidFill>
                <a:latin typeface="DM Sans" pitchFamily="2" charset="-70"/>
              </a:rPr>
              <a:t>2022. pusgadā – 2729 jaundzimušie</a:t>
            </a:r>
          </a:p>
          <a:p>
            <a:r>
              <a:rPr lang="lv-LV" b="1" dirty="0">
                <a:solidFill>
                  <a:srgbClr val="FFCCFF"/>
                </a:solidFill>
                <a:latin typeface="DM Sans" pitchFamily="2" charset="-70"/>
              </a:rPr>
              <a:t>(prognostiski – 400 jaundzimušie/gadā)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CB77916-8ACF-9C65-1F23-E905DD5ADD8B}"/>
              </a:ext>
            </a:extLst>
          </p:cNvPr>
          <p:cNvSpPr txBox="1"/>
          <p:nvPr/>
        </p:nvSpPr>
        <p:spPr>
          <a:xfrm>
            <a:off x="2617595" y="1560964"/>
            <a:ext cx="546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2000" b="1" dirty="0">
                <a:latin typeface="DM Sans" pitchFamily="2" charset="-70"/>
              </a:rPr>
              <a:t>2021. gadā Latvijā piedzima  17 337 bērni </a:t>
            </a:r>
            <a:endParaRPr lang="lv-LV" sz="2000" b="1" dirty="0">
              <a:solidFill>
                <a:srgbClr val="C00000"/>
              </a:solidFill>
              <a:latin typeface="DM Sans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0307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4217" y="572655"/>
            <a:ext cx="563109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6" algn="r">
              <a:lnSpc>
                <a:spcPct val="100000"/>
              </a:lnSpc>
              <a:spcBef>
                <a:spcPts val="95"/>
              </a:spcBef>
              <a:tabLst>
                <a:tab pos="469900" algn="l"/>
                <a:tab pos="470534" algn="l"/>
              </a:tabLst>
            </a:pPr>
            <a:r>
              <a:rPr sz="3200" b="1" spc="-5" dirty="0">
                <a:solidFill>
                  <a:srgbClr val="7030A0"/>
                </a:solidFill>
                <a:latin typeface="DM Sans" pitchFamily="2" charset="-70"/>
                <a:cs typeface="Arial"/>
              </a:rPr>
              <a:t>Ķeizargriezienu skaits</a:t>
            </a:r>
            <a:r>
              <a:rPr sz="3200" b="1" spc="-15" dirty="0">
                <a:solidFill>
                  <a:srgbClr val="7030A0"/>
                </a:solidFill>
                <a:latin typeface="DM Sans" pitchFamily="2" charset="-70"/>
                <a:cs typeface="Arial"/>
              </a:rPr>
              <a:t> </a:t>
            </a:r>
            <a:r>
              <a:rPr sz="3200" b="1" spc="-25" dirty="0">
                <a:solidFill>
                  <a:srgbClr val="7030A0"/>
                </a:solidFill>
                <a:latin typeface="DM Sans" pitchFamily="2" charset="-70"/>
                <a:cs typeface="Arial"/>
              </a:rPr>
              <a:t>(%)</a:t>
            </a:r>
            <a:endParaRPr sz="3200" dirty="0">
              <a:solidFill>
                <a:srgbClr val="7030A0"/>
              </a:solidFill>
              <a:latin typeface="DM Sans" pitchFamily="2" charset="-7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82853" y="2204714"/>
            <a:ext cx="2406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82853" y="1697383"/>
            <a:ext cx="2406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alibri"/>
                <a:cs typeface="Calibri"/>
              </a:rPr>
              <a:t>25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82853" y="1189675"/>
            <a:ext cx="2406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alibri"/>
                <a:cs typeface="Calibri"/>
              </a:rPr>
              <a:t>30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3729" y="4455290"/>
            <a:ext cx="6291580" cy="57150"/>
          </a:xfrm>
          <a:custGeom>
            <a:avLst/>
            <a:gdLst/>
            <a:ahLst/>
            <a:cxnLst/>
            <a:rect l="l" t="t" r="r" b="b"/>
            <a:pathLst>
              <a:path w="6291580" h="57150">
                <a:moveTo>
                  <a:pt x="0" y="0"/>
                </a:moveTo>
                <a:lnTo>
                  <a:pt x="0" y="56720"/>
                </a:lnTo>
              </a:path>
              <a:path w="6291580" h="57150">
                <a:moveTo>
                  <a:pt x="265298" y="0"/>
                </a:moveTo>
                <a:lnTo>
                  <a:pt x="265298" y="56720"/>
                </a:lnTo>
              </a:path>
              <a:path w="6291580" h="57150">
                <a:moveTo>
                  <a:pt x="530597" y="0"/>
                </a:moveTo>
                <a:lnTo>
                  <a:pt x="530597" y="56720"/>
                </a:lnTo>
              </a:path>
              <a:path w="6291580" h="57150">
                <a:moveTo>
                  <a:pt x="786422" y="0"/>
                </a:moveTo>
                <a:lnTo>
                  <a:pt x="786422" y="56720"/>
                </a:lnTo>
              </a:path>
              <a:path w="6291580" h="57150">
                <a:moveTo>
                  <a:pt x="1051784" y="0"/>
                </a:moveTo>
                <a:lnTo>
                  <a:pt x="1051784" y="56720"/>
                </a:lnTo>
              </a:path>
              <a:path w="6291580" h="57150">
                <a:moveTo>
                  <a:pt x="1317083" y="0"/>
                </a:moveTo>
                <a:lnTo>
                  <a:pt x="1317083" y="56720"/>
                </a:lnTo>
              </a:path>
              <a:path w="6291580" h="57150">
                <a:moveTo>
                  <a:pt x="1572907" y="0"/>
                </a:moveTo>
                <a:lnTo>
                  <a:pt x="1572907" y="56720"/>
                </a:lnTo>
              </a:path>
              <a:path w="6291580" h="57150">
                <a:moveTo>
                  <a:pt x="1838206" y="0"/>
                </a:moveTo>
                <a:lnTo>
                  <a:pt x="1838206" y="56720"/>
                </a:lnTo>
              </a:path>
              <a:path w="6291580" h="57150">
                <a:moveTo>
                  <a:pt x="2094030" y="0"/>
                </a:moveTo>
                <a:lnTo>
                  <a:pt x="2094030" y="56720"/>
                </a:lnTo>
              </a:path>
              <a:path w="6291580" h="57150">
                <a:moveTo>
                  <a:pt x="2359329" y="0"/>
                </a:moveTo>
                <a:lnTo>
                  <a:pt x="2359329" y="56720"/>
                </a:lnTo>
              </a:path>
              <a:path w="6291580" h="57150">
                <a:moveTo>
                  <a:pt x="2624628" y="0"/>
                </a:moveTo>
                <a:lnTo>
                  <a:pt x="2624628" y="56720"/>
                </a:lnTo>
              </a:path>
              <a:path w="6291580" h="57150">
                <a:moveTo>
                  <a:pt x="2880452" y="0"/>
                </a:moveTo>
                <a:lnTo>
                  <a:pt x="2880452" y="56720"/>
                </a:lnTo>
              </a:path>
              <a:path w="6291580" h="57150">
                <a:moveTo>
                  <a:pt x="3145751" y="0"/>
                </a:moveTo>
                <a:lnTo>
                  <a:pt x="3145751" y="56720"/>
                </a:lnTo>
              </a:path>
              <a:path w="6291580" h="57150">
                <a:moveTo>
                  <a:pt x="3411050" y="0"/>
                </a:moveTo>
                <a:lnTo>
                  <a:pt x="3411050" y="56720"/>
                </a:lnTo>
              </a:path>
              <a:path w="6291580" h="57150">
                <a:moveTo>
                  <a:pt x="3666874" y="0"/>
                </a:moveTo>
                <a:lnTo>
                  <a:pt x="3666874" y="56720"/>
                </a:lnTo>
              </a:path>
              <a:path w="6291580" h="57150">
                <a:moveTo>
                  <a:pt x="3932173" y="0"/>
                </a:moveTo>
                <a:lnTo>
                  <a:pt x="3932173" y="56720"/>
                </a:lnTo>
              </a:path>
              <a:path w="6291580" h="57150">
                <a:moveTo>
                  <a:pt x="4187997" y="0"/>
                </a:moveTo>
                <a:lnTo>
                  <a:pt x="4187997" y="56720"/>
                </a:lnTo>
              </a:path>
              <a:path w="6291580" h="57150">
                <a:moveTo>
                  <a:pt x="4453296" y="0"/>
                </a:moveTo>
                <a:lnTo>
                  <a:pt x="4453296" y="56720"/>
                </a:lnTo>
              </a:path>
              <a:path w="6291580" h="57150">
                <a:moveTo>
                  <a:pt x="4718595" y="0"/>
                </a:moveTo>
                <a:lnTo>
                  <a:pt x="4718595" y="56720"/>
                </a:lnTo>
              </a:path>
              <a:path w="6291580" h="57150">
                <a:moveTo>
                  <a:pt x="4974419" y="0"/>
                </a:moveTo>
                <a:lnTo>
                  <a:pt x="4974419" y="56720"/>
                </a:lnTo>
              </a:path>
              <a:path w="6291580" h="57150">
                <a:moveTo>
                  <a:pt x="5239718" y="0"/>
                </a:moveTo>
                <a:lnTo>
                  <a:pt x="5239718" y="56720"/>
                </a:lnTo>
              </a:path>
              <a:path w="6291580" h="57150">
                <a:moveTo>
                  <a:pt x="5505017" y="0"/>
                </a:moveTo>
                <a:lnTo>
                  <a:pt x="5505017" y="56720"/>
                </a:lnTo>
              </a:path>
              <a:path w="6291580" h="57150">
                <a:moveTo>
                  <a:pt x="5760841" y="0"/>
                </a:moveTo>
                <a:lnTo>
                  <a:pt x="5760841" y="56720"/>
                </a:lnTo>
              </a:path>
              <a:path w="6291580" h="57150">
                <a:moveTo>
                  <a:pt x="6026140" y="0"/>
                </a:moveTo>
                <a:lnTo>
                  <a:pt x="6026140" y="56720"/>
                </a:lnTo>
              </a:path>
              <a:path w="6291580" h="57150">
                <a:moveTo>
                  <a:pt x="6291439" y="0"/>
                </a:moveTo>
                <a:lnTo>
                  <a:pt x="6291439" y="56720"/>
                </a:lnTo>
              </a:path>
            </a:pathLst>
          </a:custGeom>
          <a:ln w="6309">
            <a:solidFill>
              <a:srgbClr val="88888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9931" y="2712612"/>
            <a:ext cx="7063105" cy="21221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6822440">
              <a:lnSpc>
                <a:spcPct val="100000"/>
              </a:lnSpc>
              <a:spcBef>
                <a:spcPts val="135"/>
              </a:spcBef>
            </a:pPr>
            <a:r>
              <a:rPr sz="1750" spc="5" dirty="0">
                <a:latin typeface="Calibri"/>
                <a:cs typeface="Calibri"/>
              </a:rPr>
              <a:t>15</a:t>
            </a:r>
            <a:endParaRPr sz="1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latin typeface="Calibri"/>
              <a:cs typeface="Calibri"/>
            </a:endParaRPr>
          </a:p>
          <a:p>
            <a:pPr marL="6822440">
              <a:lnSpc>
                <a:spcPct val="100000"/>
              </a:lnSpc>
            </a:pPr>
            <a:r>
              <a:rPr sz="1800" spc="-20" dirty="0">
                <a:latin typeface="Calibri"/>
                <a:cs typeface="Calibri"/>
              </a:rPr>
              <a:t>10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latin typeface="Calibri"/>
              <a:cs typeface="Calibri"/>
            </a:endParaRPr>
          </a:p>
          <a:p>
            <a:pPr marL="682244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5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 dirty="0">
              <a:latin typeface="Calibri"/>
              <a:cs typeface="Calibri"/>
            </a:endParaRPr>
          </a:p>
          <a:p>
            <a:pPr marL="6822440">
              <a:lnSpc>
                <a:spcPct val="100000"/>
              </a:lnSpc>
            </a:pPr>
            <a:r>
              <a:rPr sz="1750" spc="20" dirty="0">
                <a:latin typeface="Calibri"/>
                <a:cs typeface="Calibri"/>
              </a:rPr>
              <a:t>0</a:t>
            </a:r>
            <a:endParaRPr sz="175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0"/>
              </a:spcBef>
            </a:pPr>
            <a:r>
              <a:rPr sz="1550" spc="5" dirty="0">
                <a:latin typeface="Calibri"/>
                <a:cs typeface="Calibri"/>
              </a:rPr>
              <a:t>1998</a:t>
            </a:r>
            <a:r>
              <a:rPr sz="1550" spc="24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2000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2002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2004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2006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2008 </a:t>
            </a:r>
            <a:r>
              <a:rPr sz="1550" spc="24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2010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2012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2014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2016 </a:t>
            </a:r>
            <a:r>
              <a:rPr sz="1550" spc="2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2018 </a:t>
            </a:r>
            <a:r>
              <a:rPr sz="1550" spc="245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2020</a:t>
            </a:r>
            <a:r>
              <a:rPr lang="lv-LV" sz="1550" spc="5" dirty="0">
                <a:latin typeface="Calibri"/>
                <a:cs typeface="Calibri"/>
              </a:rPr>
              <a:t> 2021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99983" y="1883930"/>
            <a:ext cx="4133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alibri"/>
                <a:cs typeface="Calibri"/>
              </a:rPr>
              <a:t>21</a:t>
            </a:r>
            <a:r>
              <a:rPr sz="1800" spc="-5" dirty="0">
                <a:latin typeface="Calibri"/>
                <a:cs typeface="Calibri"/>
              </a:rPr>
              <a:t>,7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50556" y="2036066"/>
            <a:ext cx="4133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1800" spc="-20" dirty="0">
                <a:latin typeface="Calibri"/>
                <a:cs typeface="Calibri"/>
              </a:rPr>
              <a:t>20</a:t>
            </a:r>
            <a:r>
              <a:rPr sz="1800" spc="-5" dirty="0">
                <a:latin typeface="Calibri"/>
                <a:cs typeface="Calibri"/>
              </a:rPr>
              <a:t>,2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4476" y="5087111"/>
            <a:ext cx="1511935" cy="1569720"/>
          </a:xfrm>
          <a:prstGeom prst="rect">
            <a:avLst/>
          </a:prstGeom>
          <a:solidFill>
            <a:srgbClr val="D2EDF6"/>
          </a:solidFill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600" spc="-10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Latvijā</a:t>
            </a:r>
            <a:endParaRPr sz="1600" dirty="0">
              <a:solidFill>
                <a:srgbClr val="7030A0"/>
              </a:solidFill>
              <a:latin typeface="DM Sans" pitchFamily="2" charset="-70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2017.</a:t>
            </a:r>
            <a:r>
              <a:rPr sz="1600" spc="-30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–</a:t>
            </a:r>
            <a:r>
              <a:rPr sz="1600" spc="-3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22,7%</a:t>
            </a:r>
            <a:endParaRPr sz="1600" dirty="0">
              <a:solidFill>
                <a:srgbClr val="7030A0"/>
              </a:solidFill>
              <a:latin typeface="DM Sans" pitchFamily="2" charset="-70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2018.</a:t>
            </a:r>
            <a:r>
              <a:rPr sz="1600" spc="-30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–</a:t>
            </a:r>
            <a:r>
              <a:rPr sz="1600" spc="-3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21,4%</a:t>
            </a:r>
            <a:endParaRPr sz="1600" dirty="0">
              <a:solidFill>
                <a:srgbClr val="7030A0"/>
              </a:solidFill>
              <a:latin typeface="DM Sans" pitchFamily="2" charset="-70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2019.</a:t>
            </a:r>
            <a:r>
              <a:rPr sz="1600" spc="-1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–</a:t>
            </a:r>
            <a:r>
              <a:rPr sz="1600" spc="-30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22%</a:t>
            </a:r>
            <a:endParaRPr sz="1600" dirty="0">
              <a:solidFill>
                <a:srgbClr val="7030A0"/>
              </a:solidFill>
              <a:latin typeface="DM Sans" pitchFamily="2" charset="-70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2020.</a:t>
            </a:r>
            <a:r>
              <a:rPr sz="1600" spc="-30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–</a:t>
            </a:r>
            <a:r>
              <a:rPr sz="1600" spc="-3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22,2%</a:t>
            </a:r>
            <a:endParaRPr sz="1600" dirty="0">
              <a:solidFill>
                <a:srgbClr val="7030A0"/>
              </a:solidFill>
              <a:latin typeface="DM Sans" pitchFamily="2" charset="-70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2021.</a:t>
            </a:r>
            <a:r>
              <a:rPr sz="1600" spc="-30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–</a:t>
            </a:r>
            <a:r>
              <a:rPr sz="1600" spc="-45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DM Sans" pitchFamily="2" charset="-70"/>
                <a:cs typeface="Arial MT"/>
              </a:rPr>
              <a:t>22,2%</a:t>
            </a:r>
            <a:endParaRPr sz="1600" dirty="0">
              <a:solidFill>
                <a:srgbClr val="7030A0"/>
              </a:solidFill>
              <a:latin typeface="DM Sans" pitchFamily="2" charset="-70"/>
              <a:cs typeface="Arial M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DB4D7E-1A20-367B-8CA4-55F8144C6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15" y="1249361"/>
            <a:ext cx="7419475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92DC331-9D61-F94D-18E9-928BC808C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78740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b="1" spc="-5" dirty="0">
                <a:solidFill>
                  <a:srgbClr val="7030A0"/>
                </a:solidFill>
                <a:latin typeface="DM Sans" pitchFamily="2" charset="-70"/>
                <a:cs typeface="Arial"/>
              </a:rPr>
              <a:t> </a:t>
            </a:r>
            <a:r>
              <a:rPr lang="lv-LV" sz="3200" b="1" spc="-5" dirty="0" err="1">
                <a:solidFill>
                  <a:srgbClr val="7030A0"/>
                </a:solidFill>
                <a:latin typeface="DM Sans" pitchFamily="2" charset="-70"/>
                <a:cs typeface="Arial"/>
              </a:rPr>
              <a:t>Epidur</a:t>
            </a:r>
            <a:r>
              <a:rPr lang="lv-LV" spc="-5" dirty="0" err="1">
                <a:solidFill>
                  <a:srgbClr val="7030A0"/>
                </a:solidFill>
                <a:latin typeface="DM Sans" pitchFamily="2" charset="-70"/>
                <a:cs typeface="Arial"/>
              </a:rPr>
              <a:t>ālā</a:t>
            </a:r>
            <a:r>
              <a:rPr lang="lv-LV" spc="-5" dirty="0">
                <a:solidFill>
                  <a:srgbClr val="7030A0"/>
                </a:solidFill>
                <a:latin typeface="DM Sans" pitchFamily="2" charset="-70"/>
                <a:cs typeface="Arial"/>
              </a:rPr>
              <a:t> </a:t>
            </a:r>
            <a:r>
              <a:rPr lang="lv-LV" spc="-5" dirty="0" err="1">
                <a:solidFill>
                  <a:srgbClr val="7030A0"/>
                </a:solidFill>
                <a:latin typeface="DM Sans" pitchFamily="2" charset="-70"/>
                <a:cs typeface="Arial"/>
              </a:rPr>
              <a:t>analgēzija</a:t>
            </a:r>
            <a:r>
              <a:rPr lang="lv-LV" spc="-5" dirty="0">
                <a:solidFill>
                  <a:srgbClr val="7030A0"/>
                </a:solidFill>
                <a:latin typeface="DM Sans" pitchFamily="2" charset="-70"/>
                <a:cs typeface="Arial"/>
              </a:rPr>
              <a:t> dzemdībās (%)</a:t>
            </a:r>
            <a:endParaRPr lang="lv-LV" altLang="lv-LV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D53B3152-2A1D-A664-64D2-A6093EB8C9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11995"/>
              </p:ext>
            </p:extLst>
          </p:nvPr>
        </p:nvGraphicFramePr>
        <p:xfrm>
          <a:off x="1679331" y="1644211"/>
          <a:ext cx="5514730" cy="3094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772450-6F74-0F57-3EF7-DE167F623A2C}"/>
              </a:ext>
            </a:extLst>
          </p:cNvPr>
          <p:cNvSpPr txBox="1"/>
          <p:nvPr/>
        </p:nvSpPr>
        <p:spPr>
          <a:xfrm>
            <a:off x="1856509" y="4818185"/>
            <a:ext cx="5874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lv-LV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I- VI  1392 EA, no </a:t>
            </a:r>
            <a:r>
              <a:rPr lang="en-GB" altLang="lv-LV" b="1" dirty="0" err="1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tām</a:t>
            </a:r>
            <a:r>
              <a:rPr lang="en-GB" altLang="lv-LV" b="1" dirty="0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 59% NVD </a:t>
            </a:r>
            <a:r>
              <a:rPr lang="en-GB" altLang="lv-LV" b="1" dirty="0" err="1">
                <a:solidFill>
                  <a:schemeClr val="accent3">
                    <a:lumMod val="75000"/>
                  </a:schemeClr>
                </a:solidFill>
                <a:latin typeface="DM Sans" pitchFamily="2" charset="-70"/>
              </a:rPr>
              <a:t>apmaksātas</a:t>
            </a:r>
            <a:endParaRPr lang="lv-LV" b="1" dirty="0">
              <a:solidFill>
                <a:schemeClr val="accent3">
                  <a:lumMod val="75000"/>
                </a:schemeClr>
              </a:solidFill>
              <a:latin typeface="DM Sans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201674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07159768-4179-4EFB-8B35-BE2841C2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096" y="674254"/>
            <a:ext cx="7572704" cy="743383"/>
          </a:xfrm>
        </p:spPr>
        <p:txBody>
          <a:bodyPr/>
          <a:lstStyle/>
          <a:p>
            <a:pPr marL="0" indent="0">
              <a:buNone/>
            </a:pPr>
            <a:r>
              <a:rPr lang="lv-LV" altLang="lv-LV" dirty="0">
                <a:solidFill>
                  <a:srgbClr val="7030A0"/>
                </a:solidFill>
                <a:latin typeface="DM Sans" pitchFamily="2" charset="-70"/>
              </a:rPr>
              <a:t>Perinatālā mirstība Latvijā</a:t>
            </a:r>
            <a:r>
              <a:rPr lang="lv-LV" altLang="lv-LV" b="0" dirty="0">
                <a:solidFill>
                  <a:srgbClr val="7030A0"/>
                </a:solidFill>
                <a:latin typeface="DM Sans" pitchFamily="2" charset="-70"/>
              </a:rPr>
              <a:t> </a:t>
            </a:r>
            <a:r>
              <a:rPr lang="lv-LV" altLang="lv-LV" dirty="0">
                <a:solidFill>
                  <a:srgbClr val="7030A0"/>
                </a:solidFill>
                <a:latin typeface="DM Sans" pitchFamily="2" charset="-70"/>
              </a:rPr>
              <a:t>un RDN </a:t>
            </a:r>
            <a:r>
              <a:rPr lang="lv-LV" altLang="lv-LV" dirty="0">
                <a:solidFill>
                  <a:srgbClr val="7030A0"/>
                </a:solidFill>
                <a:cs typeface="Times New Roman" panose="02020603050405020304" pitchFamily="18" charset="0"/>
              </a:rPr>
              <a:t>‰</a:t>
            </a:r>
            <a:endParaRPr lang="lv-LV" altLang="lv-LV" dirty="0">
              <a:solidFill>
                <a:srgbClr val="7030A0"/>
              </a:solidFill>
              <a:latin typeface="DM Sans" pitchFamily="2" charset="-70"/>
            </a:endParaRPr>
          </a:p>
        </p:txBody>
      </p:sp>
      <p:graphicFrame>
        <p:nvGraphicFramePr>
          <p:cNvPr id="52227" name="Content Placeholder 3">
            <a:extLst>
              <a:ext uri="{FF2B5EF4-FFF2-40B4-BE49-F238E27FC236}">
                <a16:creationId xmlns:a16="http://schemas.microsoft.com/office/drawing/2014/main" id="{4C661B14-A618-4666-93E9-68E9F77E49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226253"/>
              </p:ext>
            </p:extLst>
          </p:nvPr>
        </p:nvGraphicFramePr>
        <p:xfrm>
          <a:off x="1157288" y="1422400"/>
          <a:ext cx="6807200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019896" imgH="3991111" progId="Excel.Chart.8">
                  <p:embed/>
                </p:oleObj>
              </mc:Choice>
              <mc:Fallback>
                <p:oleObj name="Chart" r:id="rId2" imgW="7019896" imgH="3991111" progId="Excel.Chart.8">
                  <p:embed/>
                  <p:pic>
                    <p:nvPicPr>
                      <p:cNvPr id="52227" name="Content Placeholder 3">
                        <a:extLst>
                          <a:ext uri="{FF2B5EF4-FFF2-40B4-BE49-F238E27FC236}">
                            <a16:creationId xmlns:a16="http://schemas.microsoft.com/office/drawing/2014/main" id="{4C661B14-A618-4666-93E9-68E9F77E4926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1422400"/>
                        <a:ext cx="6807200" cy="387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3800257"/>
      </p:ext>
    </p:extLst>
  </p:cSld>
  <p:clrMapOvr>
    <a:masterClrMapping/>
  </p:clrMapOvr>
</p:sld>
</file>

<file path=ppt/theme/theme1.xml><?xml version="1.0" encoding="utf-8"?>
<a:theme xmlns:a="http://schemas.openxmlformats.org/drawingml/2006/main" name="PANTONE 632 C">
  <a:themeElements>
    <a:clrScheme name="Custom 1">
      <a:dk1>
        <a:srgbClr val="482A80"/>
      </a:dk1>
      <a:lt1>
        <a:srgbClr val="FFFFFF"/>
      </a:lt1>
      <a:dk2>
        <a:srgbClr val="2AA7C8"/>
      </a:dk2>
      <a:lt2>
        <a:srgbClr val="FFFFFF"/>
      </a:lt2>
      <a:accent1>
        <a:srgbClr val="B2BB38"/>
      </a:accent1>
      <a:accent2>
        <a:srgbClr val="DDDFEF"/>
      </a:accent2>
      <a:accent3>
        <a:srgbClr val="AD7399"/>
      </a:accent3>
      <a:accent4>
        <a:srgbClr val="D3E9ED"/>
      </a:accent4>
      <a:accent5>
        <a:srgbClr val="F4F0CD"/>
      </a:accent5>
      <a:accent6>
        <a:srgbClr val="EEDFEC"/>
      </a:accent6>
      <a:hlink>
        <a:srgbClr val="5A5A5A"/>
      </a:hlink>
      <a:folHlink>
        <a:srgbClr val="5A5A5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NTONE 688 C">
  <a:themeElements>
    <a:clrScheme name="Custom 1">
      <a:dk1>
        <a:srgbClr val="482A80"/>
      </a:dk1>
      <a:lt1>
        <a:srgbClr val="FFFFFF"/>
      </a:lt1>
      <a:dk2>
        <a:srgbClr val="2AA7C8"/>
      </a:dk2>
      <a:lt2>
        <a:srgbClr val="FFFFFF"/>
      </a:lt2>
      <a:accent1>
        <a:srgbClr val="B2BB38"/>
      </a:accent1>
      <a:accent2>
        <a:srgbClr val="DDDFEF"/>
      </a:accent2>
      <a:accent3>
        <a:srgbClr val="AD7399"/>
      </a:accent3>
      <a:accent4>
        <a:srgbClr val="D3E9ED"/>
      </a:accent4>
      <a:accent5>
        <a:srgbClr val="F4F0CD"/>
      </a:accent5>
      <a:accent6>
        <a:srgbClr val="EEDFEC"/>
      </a:accent6>
      <a:hlink>
        <a:srgbClr val="5A5A5A"/>
      </a:hlink>
      <a:folHlink>
        <a:srgbClr val="5A5A5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ANTONE 583 C">
  <a:themeElements>
    <a:clrScheme name="Custom 1">
      <a:dk1>
        <a:srgbClr val="482A80"/>
      </a:dk1>
      <a:lt1>
        <a:srgbClr val="FFFFFF"/>
      </a:lt1>
      <a:dk2>
        <a:srgbClr val="2AA7C8"/>
      </a:dk2>
      <a:lt2>
        <a:srgbClr val="FFFFFF"/>
      </a:lt2>
      <a:accent1>
        <a:srgbClr val="B2BB38"/>
      </a:accent1>
      <a:accent2>
        <a:srgbClr val="DDDFEF"/>
      </a:accent2>
      <a:accent3>
        <a:srgbClr val="AD7399"/>
      </a:accent3>
      <a:accent4>
        <a:srgbClr val="D3E9ED"/>
      </a:accent4>
      <a:accent5>
        <a:srgbClr val="F4F0CD"/>
      </a:accent5>
      <a:accent6>
        <a:srgbClr val="EEDFEC"/>
      </a:accent6>
      <a:hlink>
        <a:srgbClr val="5A5A5A"/>
      </a:hlink>
      <a:folHlink>
        <a:srgbClr val="5A5A5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8408</TotalTime>
  <Words>1679</Words>
  <Application>Microsoft Office PowerPoint</Application>
  <PresentationFormat>On-screen Show (4:3)</PresentationFormat>
  <Paragraphs>426</Paragraphs>
  <Slides>50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Arial</vt:lpstr>
      <vt:lpstr>Arial Narrow</vt:lpstr>
      <vt:lpstr>Calibri</vt:lpstr>
      <vt:lpstr>DM Sans</vt:lpstr>
      <vt:lpstr>DM Sans </vt:lpstr>
      <vt:lpstr>DM Sans Medium</vt:lpstr>
      <vt:lpstr>Lucida Grande</vt:lpstr>
      <vt:lpstr>Segoe UI Historic</vt:lpstr>
      <vt:lpstr>Times New Roman</vt:lpstr>
      <vt:lpstr>Wingdings</vt:lpstr>
      <vt:lpstr>PANTONE 632 C</vt:lpstr>
      <vt:lpstr>PANTONE 688 C</vt:lpstr>
      <vt:lpstr>PANTONE 583 C</vt:lpstr>
      <vt:lpstr>Worksheet</vt:lpstr>
      <vt:lpstr>Chart</vt:lpstr>
      <vt:lpstr>PowerPoint Presentation</vt:lpstr>
      <vt:lpstr>PowerPoint Presentation</vt:lpstr>
      <vt:lpstr>Dzemdību skaits Latvijā  2022. gada ½ LV- 8026( - 492), RDN – 2685(-88) </vt:lpstr>
      <vt:lpstr>RDN % no dzemdībām Latvijā</vt:lpstr>
      <vt:lpstr>Ģimenes dzemdības (%)</vt:lpstr>
      <vt:lpstr>RDN dzīvi piedzimušie</vt:lpstr>
      <vt:lpstr>PowerPoint Presentation</vt:lpstr>
      <vt:lpstr> Epidurālā analgēzija dzemdībās (%)</vt:lpstr>
      <vt:lpstr>Perinatālā mirstība Latvijā un RDN ‰</vt:lpstr>
      <vt:lpstr>PowerPoint Presentation</vt:lpstr>
      <vt:lpstr> Pacientes no Ukrainas </vt:lpstr>
      <vt:lpstr>Ārstēto jaundzimušo skaits</vt:lpstr>
      <vt:lpstr>JITN ārstētie jaundzimušie  </vt:lpstr>
      <vt:lpstr>Ļoti maza svara jaundzimušie (&lt;1000g, &lt;1500g) </vt:lpstr>
      <vt:lpstr>PowerPoint Presentation</vt:lpstr>
      <vt:lpstr>Peļņa vai zaudējumi 2022. un 2021. gada I pusgadā</vt:lpstr>
      <vt:lpstr>Neto apgrozījums 2022. un 2021. gada I pusgadā</vt:lpstr>
      <vt:lpstr>Neto apgrozījums 2022. un 2021. gadā %</vt:lpstr>
      <vt:lpstr>Sniegto pakalpojumu izmaksas 2022. un 2021. gada I pusgadā</vt:lpstr>
      <vt:lpstr>Personāla izmaksas 2022. un 2021. gada I pusgadā</vt:lpstr>
      <vt:lpstr>Komunālo pakalpojumu izmaksas  2021. un 2022. gada I pusgadā</vt:lpstr>
      <vt:lpstr>Plānotās investīcijas 2022. gadā</vt:lpstr>
      <vt:lpstr>Investīciju plāna izpilde 2021. un 2022. gada I pusgadā</vt:lpstr>
      <vt:lpstr>PowerPoint Presentation</vt:lpstr>
      <vt:lpstr>Investīciju projekti energoefektivitātes paaugstināšanai </vt:lpstr>
      <vt:lpstr>PowerPoint Presentation</vt:lpstr>
      <vt:lpstr>PowerPoint Presentation</vt:lpstr>
      <vt:lpstr> PREM 2022. gada pirmajā pusgadā </vt:lpstr>
      <vt:lpstr>PowerPoint Presentation</vt:lpstr>
      <vt:lpstr>PowerPoint Presentation</vt:lpstr>
      <vt:lpstr>                    Kādus Dzemdību nama  pakalpojumus izvēlas klienti? </vt:lpstr>
      <vt:lpstr>Kur klienti saņem informāciju  par Dzemdību namā sniegtajiem pakalpojumiem?</vt:lpstr>
      <vt:lpstr>Vai pacientes ir apmierināti ar speciālistu sniegto medicīnisko palīdzību?</vt:lpstr>
      <vt:lpstr>Vai personāls ir atsaucīgs un saprotošs?</vt:lpstr>
      <vt:lpstr>Vai speciālistu sniegtā informācija ir skaidri saprotama un pietiekama?</vt:lpstr>
      <vt:lpstr>Vai klienti ir apmierināti ar sadzīves apstākļiem?</vt:lpstr>
      <vt:lpstr>Vai klienti plāno izmantot Dzemdību nama pakalpojumus arī turpmāk?</vt:lpstr>
      <vt:lpstr> Izaicinājumi pakalpojumu uzlabošanai </vt:lpstr>
      <vt:lpstr> Izaicinājumi pakalpojumu uzlabošanai </vt:lpstr>
      <vt:lpstr>Stratēģisks vadības instruments pēc starptautiski atzītas metodoloģijas </vt:lpstr>
      <vt:lpstr> Ilgtspējas mērķi. VIDE  </vt:lpstr>
      <vt:lpstr> Ilgtspējas mērķi. SOCIĀLĀ ATBILDĪBA </vt:lpstr>
      <vt:lpstr> Ilgtspējas mērķi. KORPORATĪVĀ PĀRVALDĪBA </vt:lpstr>
      <vt:lpstr>PowerPoint Presentation</vt:lpstr>
      <vt:lpstr>PowerPoint Presentation</vt:lpstr>
      <vt:lpstr>PowerPoint Presentation</vt:lpstr>
      <vt:lpstr> Latvijas veselības tūrisma klastera kvalitātes novērtēšanas sistēma </vt:lpstr>
      <vt:lpstr>Rezidentu apmācības pilnveidošana,  atbilstoši Eiropas standartiem</vt:lpstr>
      <vt:lpstr>Klīnisko prasmju centrs  apmācībām uz simulatoriem</vt:lpstr>
      <vt:lpstr>Paldies par uzmanību!</vt:lpstr>
    </vt:vector>
  </TitlesOfParts>
  <Company>Base Baltic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Guntars Stepāns</dc:creator>
  <cp:lastModifiedBy>Santa Markova</cp:lastModifiedBy>
  <cp:revision>466</cp:revision>
  <cp:lastPrinted>2021-03-23T09:28:27Z</cp:lastPrinted>
  <dcterms:created xsi:type="dcterms:W3CDTF">2012-03-12T11:12:06Z</dcterms:created>
  <dcterms:modified xsi:type="dcterms:W3CDTF">2022-08-29T11:04:55Z</dcterms:modified>
</cp:coreProperties>
</file>