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drawings/drawing1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16"/>
  </p:notesMasterIdLst>
  <p:sldIdLst>
    <p:sldId id="256" r:id="rId2"/>
    <p:sldId id="258" r:id="rId3"/>
    <p:sldId id="268" r:id="rId4"/>
    <p:sldId id="269" r:id="rId5"/>
    <p:sldId id="270" r:id="rId6"/>
    <p:sldId id="271" r:id="rId7"/>
    <p:sldId id="277" r:id="rId8"/>
    <p:sldId id="278" r:id="rId9"/>
    <p:sldId id="279" r:id="rId10"/>
    <p:sldId id="272" r:id="rId11"/>
    <p:sldId id="273" r:id="rId12"/>
    <p:sldId id="274" r:id="rId13"/>
    <p:sldId id="275" r:id="rId14"/>
    <p:sldId id="276" r:id="rId15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309E"/>
    <a:srgbClr val="EFE0F0"/>
    <a:srgbClr val="8B1D20"/>
    <a:srgbClr val="85494F"/>
    <a:srgbClr val="D1B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425" autoAdjust="0"/>
  </p:normalViewPr>
  <p:slideViewPr>
    <p:cSldViewPr snapToGrid="0" snapToObjects="1">
      <p:cViewPr varScale="1">
        <p:scale>
          <a:sx n="184" d="100"/>
          <a:sy n="184" d="100"/>
        </p:scale>
        <p:origin x="180" y="366"/>
      </p:cViewPr>
      <p:guideLst/>
    </p:cSldViewPr>
  </p:slideViewPr>
  <p:outlineViewPr>
    <p:cViewPr>
      <p:scale>
        <a:sx n="33" d="100"/>
        <a:sy n="33" d="100"/>
      </p:scale>
      <p:origin x="0" y="-90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Kristina.Davletsina\Desktop\Pacientu_pieredze\SPKC_Dzemdibu_pieredze\LV%20vs%20RDN\PVO+grafiki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10.xml"/><Relationship Id="rId4" Type="http://schemas.openxmlformats.org/officeDocument/2006/relationships/oleObject" Target="file:///C:\Users\Kristina.Davletsina\Desktop\Pacientu_pieredze\SPKC_Dzemdibu_pieredze\LV%20vs%20RDN\PVO+grafiki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11.xml"/><Relationship Id="rId4" Type="http://schemas.openxmlformats.org/officeDocument/2006/relationships/oleObject" Target="file:///C:\Users\Kristina.Davletsina\Desktop\Pacientu_pieredze\SPKC_Dzemdibu_pieredze\LV%20vs%20RDN\PVO+grafiki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12.xml"/><Relationship Id="rId4" Type="http://schemas.openxmlformats.org/officeDocument/2006/relationships/oleObject" Target="file:///C:\Users\Kristina.Davletsina\Desktop\Pacientu_pieredze\SPKC_Dzemdibu_pieredze\LV%20vs%20RDN\PVO+grafiki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13.xml"/><Relationship Id="rId4" Type="http://schemas.openxmlformats.org/officeDocument/2006/relationships/oleObject" Target="file:///C:\Users\Kristina.Davletsina\Desktop\Pacientu_pieredze\SPKC_Dzemdibu_pieredze\LV%20vs%20RDN\PVO+grafiki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14.xml"/><Relationship Id="rId4" Type="http://schemas.openxmlformats.org/officeDocument/2006/relationships/oleObject" Target="file:///C:\Users\Kristina.Davletsina\Desktop\Pacientu_pieredze\SPKC_Dzemdibu_pieredze\LV%20vs%20RDN\PVO+grafiki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15.xml"/><Relationship Id="rId4" Type="http://schemas.openxmlformats.org/officeDocument/2006/relationships/oleObject" Target="file:///C:\Users\Kristina.Davletsina\Desktop\Pacientu_pieredze\SPKC_Dzemdibu_pieredze\LV%20vs%20RDN\PVO+grafiki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Kristina.Davletsina\Desktop\Pacientu_pieredze\SPKC_Dzemdibu_pieredze\LV%20vs%20RDN\PVO+grafiki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C:\Users\Kristina.Davletsina\Desktop\Pacientu_pieredze\SPKC_Dzemdibu_pieredze\LV%20vs%20RDN\PVO+grafiki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C:\Users\Kristina.Davletsina\Desktop\Pacientu_pieredze\SPKC_Dzemdibu_pieredze\LV%20vs%20RDN\PVO+grafiki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5.xml"/><Relationship Id="rId4" Type="http://schemas.openxmlformats.org/officeDocument/2006/relationships/oleObject" Target="file:///C:\Users\Kristina.Davletsina\Desktop\Pacientu_pieredze\SPKC_Dzemdibu_pieredze\LV%20vs%20RDN\PVO+grafiki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6.xml"/><Relationship Id="rId4" Type="http://schemas.openxmlformats.org/officeDocument/2006/relationships/oleObject" Target="file:///C:\Users\Kristina.Davletsina\Desktop\Pacientu_pieredze\SPKC_Dzemdibu_pieredze\LV%20vs%20RDN\PVO+grafiki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7.xml"/><Relationship Id="rId4" Type="http://schemas.openxmlformats.org/officeDocument/2006/relationships/oleObject" Target="file:///C:\Users\Kristina.Davletsina\Desktop\Pacientu_pieredze\SPKC_Dzemdibu_pieredze\LV%20vs%20RDN\PVO+grafiki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8.xml"/><Relationship Id="rId4" Type="http://schemas.openxmlformats.org/officeDocument/2006/relationships/oleObject" Target="file:///C:\Users\Kristina.Davletsina\Desktop\Pacientu_pieredze\SPKC_Dzemdibu_pieredze\LV%20vs%20RDN\PVO+grafiki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9.xml"/><Relationship Id="rId4" Type="http://schemas.openxmlformats.org/officeDocument/2006/relationships/oleObject" Target="file:///C:\Users\Kristina.Davletsina\Desktop\Pacientu_pieredze\SPKC_Dzemdibu_pieredze\LV%20vs%20RDN\PVO+grafik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lv-LV" sz="2000" b="1">
                <a:latin typeface="DM Sans" pitchFamily="2" charset="0"/>
              </a:rPr>
              <a:t>Rekomendēšanas indekss (NPS)</a:t>
            </a:r>
          </a:p>
        </c:rich>
      </c:tx>
      <c:layout>
        <c:manualLayout>
          <c:xMode val="edge"/>
          <c:yMode val="edge"/>
          <c:x val="0.22890510058621294"/>
          <c:y val="9.7258705248772209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2.653159671972986E-2"/>
          <c:y val="0.16170449052427993"/>
          <c:w val="0.94693680656054025"/>
          <c:h val="0.59568314065273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Sheet1!$K$4</c:f>
              <c:strCache>
                <c:ptCount val="1"/>
                <c:pt idx="0">
                  <c:v>Latvijas ĀI kopumā*</c:v>
                </c:pt>
              </c:strCache>
            </c:strRef>
          </c:tx>
          <c:spPr>
            <a:solidFill>
              <a:srgbClr val="8C080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Sheet1!$K$5</c:f>
              <c:numCache>
                <c:formatCode>0</c:formatCode>
                <c:ptCount val="1"/>
                <c:pt idx="0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06-4DDE-9F31-5770222B4BD9}"/>
            </c:ext>
          </c:extLst>
        </c:ser>
        <c:ser>
          <c:idx val="1"/>
          <c:order val="1"/>
          <c:tx>
            <c:strRef>
              <c:f>Sheet1!$L$4</c:f>
              <c:strCache>
                <c:ptCount val="1"/>
                <c:pt idx="0">
                  <c:v>Rīgas Dzemdību nams</c:v>
                </c:pt>
              </c:strCache>
            </c:strRef>
          </c:tx>
          <c:spPr>
            <a:solidFill>
              <a:srgbClr val="9C5BC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B05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Sheet1!$L$5</c:f>
              <c:numCache>
                <c:formatCode>0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06-4DDE-9F31-5770222B4B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51290271"/>
        <c:axId val="1024273343"/>
      </c:barChart>
      <c:catAx>
        <c:axId val="9512902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24273343"/>
        <c:crosses val="autoZero"/>
        <c:auto val="1"/>
        <c:lblAlgn val="ctr"/>
        <c:lblOffset val="100"/>
        <c:noMultiLvlLbl val="0"/>
      </c:catAx>
      <c:valAx>
        <c:axId val="1024273343"/>
        <c:scaling>
          <c:orientation val="minMax"/>
          <c:max val="80"/>
          <c:min val="50"/>
        </c:scaling>
        <c:delete val="1"/>
        <c:axPos val="l"/>
        <c:numFmt formatCode="0" sourceLinked="1"/>
        <c:majorTickMark val="out"/>
        <c:minorTickMark val="none"/>
        <c:tickLblPos val="nextTo"/>
        <c:crossAx val="951290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889778676818849E-2"/>
          <c:y val="0.15437942999527188"/>
          <c:w val="0.86787359792761076"/>
          <c:h val="7.30524593516719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r>
              <a:rPr lang="lv-LV" sz="1200" b="1"/>
              <a:t>Atbildes uz jautājumu:</a:t>
            </a:r>
            <a:r>
              <a:rPr lang="lv-LV" sz="1200" b="1" baseline="0"/>
              <a:t> </a:t>
            </a:r>
            <a:r>
              <a:rPr lang="lv-LV" sz="1200" b="1" i="1" baseline="0"/>
              <a:t>""Vai Jūs jutāt, ka saņēmāt nepieciešamo palīdzību sāpju mazināšanai pēc ķeizargrieziena?"</a:t>
            </a:r>
            <a:endParaRPr lang="lv-LV" sz="1200" b="1" i="1"/>
          </a:p>
        </c:rich>
      </c:tx>
      <c:layout>
        <c:manualLayout>
          <c:xMode val="edge"/>
          <c:yMode val="edge"/>
          <c:x val="0.20665163472378806"/>
          <c:y val="1.1490683229813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29532458442694665"/>
          <c:y val="0.32258048440147513"/>
          <c:w val="0.6741198600174978"/>
          <c:h val="0.563388484667264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Sheet1!$B$355</c:f>
              <c:strCache>
                <c:ptCount val="1"/>
                <c:pt idx="0">
                  <c:v>Jā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Sheet1!$A$356:$A$357</c:f>
              <c:strCache>
                <c:ptCount val="2"/>
                <c:pt idx="0">
                  <c:v>Latvijas ĀI kopumā*</c:v>
                </c:pt>
                <c:pt idx="1">
                  <c:v>Rīgas Dzemdību nams</c:v>
                </c:pt>
              </c:strCache>
            </c:strRef>
          </c:cat>
          <c:val>
            <c:numRef>
              <c:f>Sheet1!$B$356:$B$357</c:f>
              <c:numCache>
                <c:formatCode>0</c:formatCode>
                <c:ptCount val="2"/>
                <c:pt idx="0">
                  <c:v>92.3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03-470D-A395-B25226A4BCB7}"/>
            </c:ext>
          </c:extLst>
        </c:ser>
        <c:ser>
          <c:idx val="1"/>
          <c:order val="1"/>
          <c:tx>
            <c:strRef>
              <c:f>Sheet1!$C$355</c:f>
              <c:strCache>
                <c:ptCount val="1"/>
                <c:pt idx="0">
                  <c:v>Nē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Sheet1!$A$356:$A$357</c:f>
              <c:strCache>
                <c:ptCount val="2"/>
                <c:pt idx="0">
                  <c:v>Latvijas ĀI kopumā*</c:v>
                </c:pt>
                <c:pt idx="1">
                  <c:v>Rīgas Dzemdību nams</c:v>
                </c:pt>
              </c:strCache>
            </c:strRef>
          </c:cat>
          <c:val>
            <c:numRef>
              <c:f>Sheet1!$C$356:$C$357</c:f>
              <c:numCache>
                <c:formatCode>0</c:formatCode>
                <c:ptCount val="2"/>
                <c:pt idx="0">
                  <c:v>7.7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03-470D-A395-B25226A4B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1209773695"/>
        <c:axId val="1209782335"/>
      </c:barChart>
      <c:catAx>
        <c:axId val="120977369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lv-LV"/>
          </a:p>
        </c:txPr>
        <c:crossAx val="1209782335"/>
        <c:crosses val="autoZero"/>
        <c:auto val="1"/>
        <c:lblAlgn val="ctr"/>
        <c:lblOffset val="100"/>
        <c:noMultiLvlLbl val="0"/>
      </c:catAx>
      <c:valAx>
        <c:axId val="1209782335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209773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362772376342375"/>
          <c:y val="0.22227942834759695"/>
          <c:w val="0.39600714653973246"/>
          <c:h val="9.0065782916375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DM Sans" pitchFamily="2" charset="0"/>
        </a:defRPr>
      </a:pPr>
      <a:endParaRPr lang="lv-LV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lv-LV" sz="1600" b="1">
                <a:latin typeface="DM Sans" pitchFamily="2" charset="0"/>
              </a:rPr>
              <a:t>Respondentu</a:t>
            </a:r>
            <a:r>
              <a:rPr lang="lv-LV" sz="1600" b="1" baseline="0">
                <a:latin typeface="DM Sans" pitchFamily="2" charset="0"/>
              </a:rPr>
              <a:t> īpatsvars (%), kur uz jautājumiem atbildēja "Jā"</a:t>
            </a:r>
            <a:endParaRPr lang="lv-LV" sz="1600" b="1">
              <a:latin typeface="DM Sans" pitchFamily="2" charset="0"/>
            </a:endParaRPr>
          </a:p>
        </c:rich>
      </c:tx>
      <c:layout>
        <c:manualLayout>
          <c:xMode val="edge"/>
          <c:yMode val="edge"/>
          <c:x val="0.13937502453578299"/>
          <c:y val="1.19896633996407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1.2934313099193562E-2"/>
          <c:y val="0.22212121212121211"/>
          <c:w val="0.97345055786935419"/>
          <c:h val="0.523545881586024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Sheet1!$B$96</c:f>
              <c:strCache>
                <c:ptCount val="1"/>
                <c:pt idx="0">
                  <c:v>Latvijas ĀI kopumā*</c:v>
                </c:pt>
              </c:strCache>
            </c:strRef>
          </c:tx>
          <c:spPr>
            <a:solidFill>
              <a:srgbClr val="8C080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Sheet1!$A$97:$A$102</c:f>
              <c:strCache>
                <c:ptCount val="6"/>
                <c:pt idx="0">
                  <c:v>Esot slimnīcā, bija atļauts palikt kopā ar mazuli tik ilgi, cik vien vēlējāties</c:v>
                </c:pt>
                <c:pt idx="1">
                  <c:v>Veselības aprūpes darbinieki nodrošināja pietiekamu atbalstu bērna zīdīšanā</c:v>
                </c:pt>
                <c:pt idx="2">
                  <c:v>Pirmajā stundā pēc dzemdībām tika nodrošināta iespēja ādas-ādas kontaktam ar jaundzimušo</c:v>
                </c:pt>
                <c:pt idx="3">
                  <c:v>Mēģināja bērnu zīdīt pirmajā stundā pēc dzemdībām</c:v>
                </c:pt>
                <c:pt idx="4">
                  <c:v>Veselības aprūpes darbinieki skaidri informēja par Jūsu iespējamajām dzīvību apdraudošajām klīniskajām pazīmēm</c:v>
                </c:pt>
                <c:pt idx="5">
                  <c:v>Veselības aprūpes darbinieki skaidri informēja par Jūsu bērna iespējamajām dzīvību apdraudošajām klīniskajām pazīmēm</c:v>
                </c:pt>
              </c:strCache>
            </c:strRef>
          </c:cat>
          <c:val>
            <c:numRef>
              <c:f>Sheet1!$B$97:$B$102</c:f>
              <c:numCache>
                <c:formatCode>0</c:formatCode>
                <c:ptCount val="6"/>
                <c:pt idx="0">
                  <c:v>96.4</c:v>
                </c:pt>
                <c:pt idx="1">
                  <c:v>90.3</c:v>
                </c:pt>
                <c:pt idx="2">
                  <c:v>89</c:v>
                </c:pt>
                <c:pt idx="3">
                  <c:v>86.4</c:v>
                </c:pt>
                <c:pt idx="4">
                  <c:v>74.900000000000006</c:v>
                </c:pt>
                <c:pt idx="5">
                  <c:v>68.099999999999994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DA-4B56-B6CD-F81A68EAA9EE}"/>
            </c:ext>
          </c:extLst>
        </c:ser>
        <c:ser>
          <c:idx val="1"/>
          <c:order val="1"/>
          <c:tx>
            <c:strRef>
              <c:f>Sheet1!$C$96</c:f>
              <c:strCache>
                <c:ptCount val="1"/>
                <c:pt idx="0">
                  <c:v>Rīgas Dzemdību nams</c:v>
                </c:pt>
              </c:strCache>
            </c:strRef>
          </c:tx>
          <c:spPr>
            <a:solidFill>
              <a:srgbClr val="9C5BCD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DM Sans" pitchFamily="2" charset="0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DDA-4B56-B6CD-F81A68EAA9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B05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Sheet1!$A$97:$A$102</c:f>
              <c:strCache>
                <c:ptCount val="6"/>
                <c:pt idx="0">
                  <c:v>Esot slimnīcā, bija atļauts palikt kopā ar mazuli tik ilgi, cik vien vēlējāties</c:v>
                </c:pt>
                <c:pt idx="1">
                  <c:v>Veselības aprūpes darbinieki nodrošināja pietiekamu atbalstu bērna zīdīšanā</c:v>
                </c:pt>
                <c:pt idx="2">
                  <c:v>Pirmajā stundā pēc dzemdībām tika nodrošināta iespēja ādas-ādas kontaktam ar jaundzimušo</c:v>
                </c:pt>
                <c:pt idx="3">
                  <c:v>Mēģināja bērnu zīdīt pirmajā stundā pēc dzemdībām</c:v>
                </c:pt>
                <c:pt idx="4">
                  <c:v>Veselības aprūpes darbinieki skaidri informēja par Jūsu iespējamajām dzīvību apdraudošajām klīniskajām pazīmēm</c:v>
                </c:pt>
                <c:pt idx="5">
                  <c:v>Veselības aprūpes darbinieki skaidri informēja par Jūsu bērna iespējamajām dzīvību apdraudošajām klīniskajām pazīmēm</c:v>
                </c:pt>
              </c:strCache>
            </c:strRef>
          </c:cat>
          <c:val>
            <c:numRef>
              <c:f>Sheet1!$C$97:$C$102</c:f>
              <c:numCache>
                <c:formatCode>0</c:formatCode>
                <c:ptCount val="6"/>
                <c:pt idx="0">
                  <c:v>98</c:v>
                </c:pt>
                <c:pt idx="1">
                  <c:v>94.6</c:v>
                </c:pt>
                <c:pt idx="2">
                  <c:v>92.2</c:v>
                </c:pt>
                <c:pt idx="3">
                  <c:v>86</c:v>
                </c:pt>
                <c:pt idx="4">
                  <c:v>81.3</c:v>
                </c:pt>
                <c:pt idx="5">
                  <c:v>73.099999999999994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DA-4B56-B6CD-F81A68EAA9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51290271"/>
        <c:axId val="1024273343"/>
      </c:barChart>
      <c:catAx>
        <c:axId val="9512902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lv-LV"/>
          </a:p>
        </c:txPr>
        <c:crossAx val="1024273343"/>
        <c:crosses val="autoZero"/>
        <c:auto val="1"/>
        <c:lblAlgn val="ctr"/>
        <c:lblOffset val="100"/>
        <c:noMultiLvlLbl val="0"/>
      </c:catAx>
      <c:valAx>
        <c:axId val="1024273343"/>
        <c:scaling>
          <c:orientation val="minMax"/>
          <c:max val="100"/>
          <c:min val="50"/>
        </c:scaling>
        <c:delete val="1"/>
        <c:axPos val="l"/>
        <c:numFmt formatCode="0" sourceLinked="1"/>
        <c:majorTickMark val="out"/>
        <c:minorTickMark val="none"/>
        <c:tickLblPos val="nextTo"/>
        <c:crossAx val="951290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260791878269205E-2"/>
          <c:y val="0.10176816852935215"/>
          <c:w val="0.86787359792761076"/>
          <c:h val="7.30524593516719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r>
              <a:rPr lang="lv-LV" sz="1600" b="1"/>
              <a:t>Aizvedot uz palātu, Jūsu bērns atradās...</a:t>
            </a:r>
            <a:endParaRPr lang="lv-LV" sz="1600" b="1" i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17912363326578229"/>
          <c:y val="0.34851097208113718"/>
          <c:w val="0.79032086956629255"/>
          <c:h val="0.561304285373625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Sheet1!$B$116</c:f>
              <c:strCache>
                <c:ptCount val="1"/>
                <c:pt idx="0">
                  <c:v>Vienmēr kopā ar mani palātā, arī nakts laikā (jaundzimušā gultiņa atradās blakus Jūsu gultai)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Sheet1!$A$117:$A$118</c:f>
              <c:strCache>
                <c:ptCount val="2"/>
                <c:pt idx="0">
                  <c:v>Latvijas ĀI kopumā*</c:v>
                </c:pt>
                <c:pt idx="1">
                  <c:v>Rīgas Dzemdību nams</c:v>
                </c:pt>
              </c:strCache>
            </c:strRef>
          </c:cat>
          <c:val>
            <c:numRef>
              <c:f>Sheet1!$B$117:$B$118</c:f>
              <c:numCache>
                <c:formatCode>0</c:formatCode>
                <c:ptCount val="2"/>
                <c:pt idx="0">
                  <c:v>85.8</c:v>
                </c:pt>
                <c:pt idx="1">
                  <c:v>82.9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B5-49E1-849D-B587E630D74B}"/>
            </c:ext>
          </c:extLst>
        </c:ser>
        <c:ser>
          <c:idx val="1"/>
          <c:order val="1"/>
          <c:tx>
            <c:strRef>
              <c:f>Sheet1!$C$116</c:f>
              <c:strCache>
                <c:ptCount val="1"/>
                <c:pt idx="0">
                  <c:v>Lielākoties kopā ar mani palātā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Sheet1!$A$117:$A$118</c:f>
              <c:strCache>
                <c:ptCount val="2"/>
                <c:pt idx="0">
                  <c:v>Latvijas ĀI kopumā*</c:v>
                </c:pt>
                <c:pt idx="1">
                  <c:v>Rīgas Dzemdību nams</c:v>
                </c:pt>
              </c:strCache>
            </c:strRef>
          </c:cat>
          <c:val>
            <c:numRef>
              <c:f>Sheet1!$C$117:$C$118</c:f>
              <c:numCache>
                <c:formatCode>0</c:formatCode>
                <c:ptCount val="2"/>
                <c:pt idx="0">
                  <c:v>5.7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B5-49E1-849D-B587E630D74B}"/>
            </c:ext>
          </c:extLst>
        </c:ser>
        <c:ser>
          <c:idx val="2"/>
          <c:order val="2"/>
          <c:tx>
            <c:strRef>
              <c:f>Sheet1!$D$116</c:f>
              <c:strCache>
                <c:ptCount val="1"/>
                <c:pt idx="0">
                  <c:v>Lielākoties jaundzimušo palātā (jaundzimušo palāta ir atsevišķa slimnīcas palāta, kas parasti ir domāta veseliem jaundzimušajiem)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Sheet1!$A$117:$A$118</c:f>
              <c:strCache>
                <c:ptCount val="2"/>
                <c:pt idx="0">
                  <c:v>Latvijas ĀI kopumā*</c:v>
                </c:pt>
                <c:pt idx="1">
                  <c:v>Rīgas Dzemdību nams</c:v>
                </c:pt>
              </c:strCache>
            </c:strRef>
          </c:cat>
          <c:val>
            <c:numRef>
              <c:f>Sheet1!$D$117:$D$118</c:f>
              <c:numCache>
                <c:formatCode>0</c:formatCode>
                <c:ptCount val="2"/>
                <c:pt idx="0">
                  <c:v>2.4</c:v>
                </c:pt>
                <c:pt idx="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B5-49E1-849D-B587E630D74B}"/>
            </c:ext>
          </c:extLst>
        </c:ser>
        <c:ser>
          <c:idx val="3"/>
          <c:order val="3"/>
          <c:tx>
            <c:strRef>
              <c:f>Sheet1!$E$116</c:f>
              <c:strCache>
                <c:ptCount val="1"/>
                <c:pt idx="0">
                  <c:v>Stacionēts Jaundzimušo intensīvās terapijas nodaļā (JITN) vai īpašas aprūpes bērnu palātā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Sheet1!$A$117:$A$118</c:f>
              <c:strCache>
                <c:ptCount val="2"/>
                <c:pt idx="0">
                  <c:v>Latvijas ĀI kopumā*</c:v>
                </c:pt>
                <c:pt idx="1">
                  <c:v>Rīgas Dzemdību nams</c:v>
                </c:pt>
              </c:strCache>
            </c:strRef>
          </c:cat>
          <c:val>
            <c:numRef>
              <c:f>Sheet1!$E$117:$E$118</c:f>
              <c:numCache>
                <c:formatCode>0</c:formatCode>
                <c:ptCount val="2"/>
                <c:pt idx="0">
                  <c:v>5</c:v>
                </c:pt>
                <c:pt idx="1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B5-49E1-849D-B587E630D74B}"/>
            </c:ext>
          </c:extLst>
        </c:ser>
        <c:ser>
          <c:idx val="4"/>
          <c:order val="4"/>
          <c:tx>
            <c:strRef>
              <c:f>Sheet1!$F$116</c:f>
              <c:strCache>
                <c:ptCount val="1"/>
                <c:pt idx="0">
                  <c:v>Vienmēr jaundzimušo palātā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Sheet1!$A$117:$A$118</c:f>
              <c:strCache>
                <c:ptCount val="2"/>
                <c:pt idx="0">
                  <c:v>Latvijas ĀI kopumā*</c:v>
                </c:pt>
                <c:pt idx="1">
                  <c:v>Rīgas Dzemdību nams</c:v>
                </c:pt>
              </c:strCache>
            </c:strRef>
          </c:cat>
          <c:val>
            <c:numRef>
              <c:f>Sheet1!$F$117:$F$118</c:f>
              <c:numCache>
                <c:formatCode>0</c:formatCode>
                <c:ptCount val="2"/>
                <c:pt idx="0">
                  <c:v>1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B5-49E1-849D-B587E630D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1209773695"/>
        <c:axId val="1209782335"/>
      </c:barChart>
      <c:catAx>
        <c:axId val="120977369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lv-LV"/>
          </a:p>
        </c:txPr>
        <c:crossAx val="1209782335"/>
        <c:crosses val="autoZero"/>
        <c:auto val="1"/>
        <c:lblAlgn val="ctr"/>
        <c:lblOffset val="100"/>
        <c:noMultiLvlLbl val="0"/>
      </c:catAx>
      <c:valAx>
        <c:axId val="120978233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209773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041982217463282E-2"/>
          <c:y val="9.7950656167979003E-2"/>
          <c:w val="0.95733106157367176"/>
          <c:h val="0.234425784719262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DM Sans" pitchFamily="2" charset="0"/>
        </a:defRPr>
      </a:pPr>
      <a:endParaRPr lang="lv-LV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lv-LV" sz="1600" b="1">
                <a:latin typeface="DM Sans" pitchFamily="2" charset="0"/>
              </a:rPr>
              <a:t>Respondentu</a:t>
            </a:r>
            <a:r>
              <a:rPr lang="lv-LV" sz="1600" b="1" baseline="0">
                <a:latin typeface="DM Sans" pitchFamily="2" charset="0"/>
              </a:rPr>
              <a:t> īpatsvars (%), kur uz jautājumiem atbildēja "Jā, vienmēr"</a:t>
            </a:r>
            <a:endParaRPr lang="lv-LV" sz="1600" b="1">
              <a:latin typeface="DM Sans" pitchFamily="2" charset="0"/>
            </a:endParaRPr>
          </a:p>
        </c:rich>
      </c:tx>
      <c:layout>
        <c:manualLayout>
          <c:xMode val="edge"/>
          <c:yMode val="edge"/>
          <c:x val="0.1105834888909189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2.653159671972986E-2"/>
          <c:y val="0.22212121212121211"/>
          <c:w val="0.68035348193416123"/>
          <c:h val="0.535266387156150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Sheet1!$B$144</c:f>
              <c:strCache>
                <c:ptCount val="1"/>
                <c:pt idx="0">
                  <c:v>Latvijas ĀI kopumā*</c:v>
                </c:pt>
              </c:strCache>
            </c:strRef>
          </c:tx>
          <c:spPr>
            <a:solidFill>
              <a:srgbClr val="8C080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Sheet1!$A$145:$A$151</c:f>
              <c:strCache>
                <c:ptCount val="7"/>
                <c:pt idx="0">
                  <c:v>Vienmēr saņēmāt tūlītēju palīdzību no veselības aprūpes darbiniekiem, tiklīdz tā bija nepieciešama</c:v>
                </c:pt>
                <c:pt idx="1">
                  <c:v>Izvēlētajam tuviniekam vienmēr bija atļauts palikt kopā ar Jums tik ilgi, cik jutāt vajadzību</c:v>
                </c:pt>
                <c:pt idx="2">
                  <c:v>Jūsu privātums vienmēr tika respektēts no veselības aprūpes sniedzēju puses</c:v>
                </c:pt>
                <c:pt idx="3">
                  <c:v>Veselības aprūpes darbinieki vienmēr komunicēja skaidri un saprotami</c:v>
                </c:pt>
                <c:pt idx="4">
                  <c:v>Dzemdību laikā vienmēr jutāties emocionāli atbalstīta</c:v>
                </c:pt>
                <c:pt idx="5">
                  <c:v>Vienmēr izjutāt, ka pret Jums izturas ar cieņu</c:v>
                </c:pt>
                <c:pt idx="6">
                  <c:v>Veselības aprūpes darbinieki pilnībā iesaistīja saņemtajā aprūpes/ārstēšanas izvēles procesā</c:v>
                </c:pt>
              </c:strCache>
            </c:strRef>
          </c:cat>
          <c:val>
            <c:numRef>
              <c:f>Sheet1!$B$145:$B$151</c:f>
              <c:numCache>
                <c:formatCode>0</c:formatCode>
                <c:ptCount val="7"/>
                <c:pt idx="0">
                  <c:v>91.9</c:v>
                </c:pt>
                <c:pt idx="1">
                  <c:v>88.3</c:v>
                </c:pt>
                <c:pt idx="2">
                  <c:v>87.3</c:v>
                </c:pt>
                <c:pt idx="3">
                  <c:v>87.1</c:v>
                </c:pt>
                <c:pt idx="4">
                  <c:v>86.4</c:v>
                </c:pt>
                <c:pt idx="5">
                  <c:v>84.4</c:v>
                </c:pt>
                <c:pt idx="6">
                  <c:v>83.1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94-4E88-9EAF-1BEE9B2C1541}"/>
            </c:ext>
          </c:extLst>
        </c:ser>
        <c:ser>
          <c:idx val="1"/>
          <c:order val="1"/>
          <c:tx>
            <c:strRef>
              <c:f>Sheet1!$C$144</c:f>
              <c:strCache>
                <c:ptCount val="1"/>
                <c:pt idx="0">
                  <c:v>Rīgas Dzemdību nams</c:v>
                </c:pt>
              </c:strCache>
            </c:strRef>
          </c:tx>
          <c:spPr>
            <a:solidFill>
              <a:srgbClr val="9C5BC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B05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Sheet1!$A$145:$A$151</c:f>
              <c:strCache>
                <c:ptCount val="7"/>
                <c:pt idx="0">
                  <c:v>Vienmēr saņēmāt tūlītēju palīdzību no veselības aprūpes darbiniekiem, tiklīdz tā bija nepieciešama</c:v>
                </c:pt>
                <c:pt idx="1">
                  <c:v>Izvēlētajam tuviniekam vienmēr bija atļauts palikt kopā ar Jums tik ilgi, cik jutāt vajadzību</c:v>
                </c:pt>
                <c:pt idx="2">
                  <c:v>Jūsu privātums vienmēr tika respektēts no veselības aprūpes sniedzēju puses</c:v>
                </c:pt>
                <c:pt idx="3">
                  <c:v>Veselības aprūpes darbinieki vienmēr komunicēja skaidri un saprotami</c:v>
                </c:pt>
                <c:pt idx="4">
                  <c:v>Dzemdību laikā vienmēr jutāties emocionāli atbalstīta</c:v>
                </c:pt>
                <c:pt idx="5">
                  <c:v>Vienmēr izjutāt, ka pret Jums izturas ar cieņu</c:v>
                </c:pt>
                <c:pt idx="6">
                  <c:v>Veselības aprūpes darbinieki pilnībā iesaistīja saņemtajā aprūpes/ārstēšanas izvēles procesā</c:v>
                </c:pt>
              </c:strCache>
            </c:strRef>
          </c:cat>
          <c:val>
            <c:numRef>
              <c:f>Sheet1!$C$145:$C$151</c:f>
              <c:numCache>
                <c:formatCode>0</c:formatCode>
                <c:ptCount val="7"/>
                <c:pt idx="0">
                  <c:v>95.2</c:v>
                </c:pt>
                <c:pt idx="1">
                  <c:v>93.3</c:v>
                </c:pt>
                <c:pt idx="2">
                  <c:v>93.1</c:v>
                </c:pt>
                <c:pt idx="3">
                  <c:v>90.7</c:v>
                </c:pt>
                <c:pt idx="4">
                  <c:v>90.7</c:v>
                </c:pt>
                <c:pt idx="5">
                  <c:v>88.9</c:v>
                </c:pt>
                <c:pt idx="6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94-4E88-9EAF-1BEE9B2C15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51290271"/>
        <c:axId val="1024273343"/>
      </c:barChart>
      <c:catAx>
        <c:axId val="9512902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lv-LV"/>
          </a:p>
        </c:txPr>
        <c:crossAx val="1024273343"/>
        <c:crosses val="autoZero"/>
        <c:auto val="1"/>
        <c:lblAlgn val="ctr"/>
        <c:lblOffset val="100"/>
        <c:noMultiLvlLbl val="0"/>
      </c:catAx>
      <c:valAx>
        <c:axId val="1024273343"/>
        <c:scaling>
          <c:orientation val="minMax"/>
          <c:max val="100"/>
          <c:min val="50"/>
        </c:scaling>
        <c:delete val="1"/>
        <c:axPos val="l"/>
        <c:numFmt formatCode="0" sourceLinked="1"/>
        <c:majorTickMark val="out"/>
        <c:minorTickMark val="none"/>
        <c:tickLblPos val="nextTo"/>
        <c:crossAx val="951290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779846516515536E-2"/>
          <c:y val="8.711621761101862E-2"/>
          <c:w val="0.86787359792761076"/>
          <c:h val="7.30524593516719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r>
              <a:rPr lang="lv-LV" b="1"/>
              <a:t>Atbildes uz jautājumu:</a:t>
            </a:r>
            <a:r>
              <a:rPr lang="lv-LV" b="1" baseline="0"/>
              <a:t> "</a:t>
            </a:r>
            <a:r>
              <a:rPr lang="lv-LV" b="1" i="1" baseline="0"/>
              <a:t>Vai Jūs cietāt no jebkāda veida fiziskas, verbālas vai emocionālas vardarbības</a:t>
            </a:r>
            <a:r>
              <a:rPr lang="lv-LV" b="1" baseline="0"/>
              <a:t>?"</a:t>
            </a:r>
            <a:endParaRPr lang="lv-LV" b="1" i="1"/>
          </a:p>
        </c:rich>
      </c:tx>
      <c:layout>
        <c:manualLayout>
          <c:xMode val="edge"/>
          <c:yMode val="edge"/>
          <c:x val="0.17833433568011975"/>
          <c:y val="4.787674112652751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24067903544570335"/>
          <c:y val="0.23080095439029777"/>
          <c:w val="0.72876532840667185"/>
          <c:h val="0.6551678334032928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Sheet1!$B$179</c:f>
              <c:strCache>
                <c:ptCount val="1"/>
                <c:pt idx="0">
                  <c:v>Nē, nekad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Sheet1!$A$180:$A$181</c:f>
              <c:strCache>
                <c:ptCount val="2"/>
                <c:pt idx="0">
                  <c:v>Latvijas ĀI kopumā*</c:v>
                </c:pt>
                <c:pt idx="1">
                  <c:v>Rīgas Dzemdību nams</c:v>
                </c:pt>
              </c:strCache>
            </c:strRef>
          </c:cat>
          <c:val>
            <c:numRef>
              <c:f>Sheet1!$B$180:$B$181</c:f>
              <c:numCache>
                <c:formatCode>0</c:formatCode>
                <c:ptCount val="2"/>
                <c:pt idx="0">
                  <c:v>87.9</c:v>
                </c:pt>
                <c:pt idx="1">
                  <c:v>91.5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0E-47E1-A4B3-A722DFA11915}"/>
            </c:ext>
          </c:extLst>
        </c:ser>
        <c:ser>
          <c:idx val="1"/>
          <c:order val="1"/>
          <c:tx>
            <c:strRef>
              <c:f>Sheet1!$C$179</c:f>
              <c:strCache>
                <c:ptCount val="1"/>
                <c:pt idx="0">
                  <c:v>Dažreiz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Sheet1!$A$180:$A$181</c:f>
              <c:strCache>
                <c:ptCount val="2"/>
                <c:pt idx="0">
                  <c:v>Latvijas ĀI kopumā*</c:v>
                </c:pt>
                <c:pt idx="1">
                  <c:v>Rīgas Dzemdību nams</c:v>
                </c:pt>
              </c:strCache>
            </c:strRef>
          </c:cat>
          <c:val>
            <c:numRef>
              <c:f>Sheet1!$C$180:$C$181</c:f>
              <c:numCache>
                <c:formatCode>0</c:formatCode>
                <c:ptCount val="2"/>
                <c:pt idx="0">
                  <c:v>7.1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0E-47E1-A4B3-A722DFA11915}"/>
            </c:ext>
          </c:extLst>
        </c:ser>
        <c:ser>
          <c:idx val="2"/>
          <c:order val="2"/>
          <c:tx>
            <c:strRef>
              <c:f>Sheet1!$D$179</c:f>
              <c:strCache>
                <c:ptCount val="1"/>
                <c:pt idx="0">
                  <c:v>Jā, vienmēr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Sheet1!$A$180:$A$181</c:f>
              <c:strCache>
                <c:ptCount val="2"/>
                <c:pt idx="0">
                  <c:v>Latvijas ĀI kopumā*</c:v>
                </c:pt>
                <c:pt idx="1">
                  <c:v>Rīgas Dzemdību nams</c:v>
                </c:pt>
              </c:strCache>
            </c:strRef>
          </c:cat>
          <c:val>
            <c:numRef>
              <c:f>Sheet1!$D$180:$D$181</c:f>
              <c:numCache>
                <c:formatCode>0</c:formatCode>
                <c:ptCount val="2"/>
                <c:pt idx="0">
                  <c:v>5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0E-47E1-A4B3-A722DFA11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1209773695"/>
        <c:axId val="1209782335"/>
      </c:barChart>
      <c:catAx>
        <c:axId val="120977369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lv-LV"/>
          </a:p>
        </c:txPr>
        <c:crossAx val="1209782335"/>
        <c:crosses val="autoZero"/>
        <c:auto val="1"/>
        <c:lblAlgn val="ctr"/>
        <c:lblOffset val="100"/>
        <c:noMultiLvlLbl val="0"/>
      </c:catAx>
      <c:valAx>
        <c:axId val="120978233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209773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813902312249303"/>
          <c:y val="0.15281296538536956"/>
          <c:w val="0.66929361348791327"/>
          <c:h val="9.0065782916375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DM Sans" pitchFamily="2" charset="0"/>
        </a:defRPr>
      </a:pPr>
      <a:endParaRPr lang="lv-LV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lv-LV" sz="1600" b="1">
                <a:latin typeface="DM Sans" pitchFamily="2" charset="0"/>
              </a:rPr>
              <a:t>Respondentu</a:t>
            </a:r>
            <a:r>
              <a:rPr lang="lv-LV" sz="1600" b="1" baseline="0">
                <a:latin typeface="DM Sans" pitchFamily="2" charset="0"/>
              </a:rPr>
              <a:t> īpatsvars (%), kur uz jautājumiem atbildēja "Izcili/labi"</a:t>
            </a:r>
            <a:endParaRPr lang="lv-LV" sz="1600" b="1">
              <a:latin typeface="DM Sans" pitchFamily="2" charset="0"/>
            </a:endParaRPr>
          </a:p>
        </c:rich>
      </c:tx>
      <c:layout>
        <c:manualLayout>
          <c:xMode val="edge"/>
          <c:yMode val="edge"/>
          <c:x val="0.166616449042690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2.653159671972986E-2"/>
          <c:y val="0.20619422925034026"/>
          <c:w val="0.91805841661446086"/>
          <c:h val="0.52571013218311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Sheet1!$B$204</c:f>
              <c:strCache>
                <c:ptCount val="1"/>
                <c:pt idx="0">
                  <c:v>Latvijas ĀI kopumā*</c:v>
                </c:pt>
              </c:strCache>
            </c:strRef>
          </c:tx>
          <c:spPr>
            <a:solidFill>
              <a:srgbClr val="8C080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Sheet1!$A$205:$A$211</c:f>
              <c:strCache>
                <c:ptCount val="7"/>
                <c:pt idx="0">
                  <c:v>Veselības aprūpes sniedzēju profesionalitāte</c:v>
                </c:pt>
                <c:pt idx="1">
                  <c:v>Adekvāts skaits veselības aprūpes sniedzēju, ņemot vērā darba slodzi</c:v>
                </c:pt>
                <c:pt idx="2">
                  <c:v>Sieviešu skaits, ar kurām Jums bija jādalapalāta Jūsu atveseļošanās laikā</c:v>
                </c:pt>
                <c:pt idx="3">
                  <c:v>Atbilstošs vannasistabu skaits, pienācīgi izvietotas, iekārtotas un iztīrītas</c:v>
                </c:pt>
                <c:pt idx="4">
                  <c:v>Atbilstoša un regulāra telpu uzkopšana</c:v>
                </c:pt>
                <c:pt idx="5">
                  <c:v>Apmeklēšanas laiks tuviniekiem</c:v>
                </c:pt>
                <c:pt idx="6">
                  <c:v>Komforts un vispārējs palātu aprīkojums Jums un Jūsu mazulim</c:v>
                </c:pt>
              </c:strCache>
            </c:strRef>
          </c:cat>
          <c:val>
            <c:numRef>
              <c:f>Sheet1!$B$205:$B$211</c:f>
              <c:numCache>
                <c:formatCode>0</c:formatCode>
                <c:ptCount val="7"/>
                <c:pt idx="0">
                  <c:v>81.400000000000006</c:v>
                </c:pt>
                <c:pt idx="1">
                  <c:v>79.5</c:v>
                </c:pt>
                <c:pt idx="2">
                  <c:v>78.2</c:v>
                </c:pt>
                <c:pt idx="3">
                  <c:v>78</c:v>
                </c:pt>
                <c:pt idx="4">
                  <c:v>74.099999999999994</c:v>
                </c:pt>
                <c:pt idx="5">
                  <c:v>73.8</c:v>
                </c:pt>
                <c:pt idx="6">
                  <c:v>63.9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68-4080-AEBB-82527E016CF7}"/>
            </c:ext>
          </c:extLst>
        </c:ser>
        <c:ser>
          <c:idx val="1"/>
          <c:order val="1"/>
          <c:tx>
            <c:strRef>
              <c:f>Sheet1!$C$204</c:f>
              <c:strCache>
                <c:ptCount val="1"/>
                <c:pt idx="0">
                  <c:v>Rīgas Dzemdību nams</c:v>
                </c:pt>
              </c:strCache>
            </c:strRef>
          </c:tx>
          <c:spPr>
            <a:solidFill>
              <a:srgbClr val="9C5BCD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M Sans" pitchFamily="2" charset="0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195-454D-86CE-B84F3A6F2F7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DM Sans" pitchFamily="2" charset="0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468-4080-AEBB-82527E016CF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DM Sans" pitchFamily="2" charset="0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468-4080-AEBB-82527E016C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Sheet1!$A$205:$A$211</c:f>
              <c:strCache>
                <c:ptCount val="7"/>
                <c:pt idx="0">
                  <c:v>Veselības aprūpes sniedzēju profesionalitāte</c:v>
                </c:pt>
                <c:pt idx="1">
                  <c:v>Adekvāts skaits veselības aprūpes sniedzēju, ņemot vērā darba slodzi</c:v>
                </c:pt>
                <c:pt idx="2">
                  <c:v>Sieviešu skaits, ar kurām Jums bija jādalapalāta Jūsu atveseļošanās laikā</c:v>
                </c:pt>
                <c:pt idx="3">
                  <c:v>Atbilstošs vannasistabu skaits, pienācīgi izvietotas, iekārtotas un iztīrītas</c:v>
                </c:pt>
                <c:pt idx="4">
                  <c:v>Atbilstoša un regulāra telpu uzkopšana</c:v>
                </c:pt>
                <c:pt idx="5">
                  <c:v>Apmeklēšanas laiks tuviniekiem</c:v>
                </c:pt>
                <c:pt idx="6">
                  <c:v>Komforts un vispārējs palātu aprīkojums Jums un Jūsu mazulim</c:v>
                </c:pt>
              </c:strCache>
            </c:strRef>
          </c:cat>
          <c:val>
            <c:numRef>
              <c:f>Sheet1!$C$205:$C$211</c:f>
              <c:numCache>
                <c:formatCode>0</c:formatCode>
                <c:ptCount val="7"/>
                <c:pt idx="0">
                  <c:v>84</c:v>
                </c:pt>
                <c:pt idx="1">
                  <c:v>85</c:v>
                </c:pt>
                <c:pt idx="2">
                  <c:v>78</c:v>
                </c:pt>
                <c:pt idx="3">
                  <c:v>76</c:v>
                </c:pt>
                <c:pt idx="4">
                  <c:v>72</c:v>
                </c:pt>
                <c:pt idx="5">
                  <c:v>75.900000000000006</c:v>
                </c:pt>
                <c:pt idx="6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68-4080-AEBB-82527E016C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51290271"/>
        <c:axId val="1024273343"/>
      </c:barChart>
      <c:catAx>
        <c:axId val="9512902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lv-LV"/>
          </a:p>
        </c:txPr>
        <c:crossAx val="1024273343"/>
        <c:crosses val="autoZero"/>
        <c:auto val="1"/>
        <c:lblAlgn val="ctr"/>
        <c:lblOffset val="100"/>
        <c:noMultiLvlLbl val="0"/>
      </c:catAx>
      <c:valAx>
        <c:axId val="1024273343"/>
        <c:scaling>
          <c:orientation val="minMax"/>
          <c:max val="100"/>
          <c:min val="50"/>
        </c:scaling>
        <c:delete val="1"/>
        <c:axPos val="l"/>
        <c:numFmt formatCode="0" sourceLinked="1"/>
        <c:majorTickMark val="out"/>
        <c:minorTickMark val="none"/>
        <c:tickLblPos val="nextTo"/>
        <c:crossAx val="951290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453707118828352E-2"/>
          <c:y val="0.1442958297393333"/>
          <c:w val="0.86787359792761076"/>
          <c:h val="7.30524593516719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lv-LV" sz="1600" b="1">
                <a:latin typeface="DM Sans" pitchFamily="2" charset="0"/>
              </a:rPr>
              <a:t>Respondentu</a:t>
            </a:r>
            <a:r>
              <a:rPr lang="lv-LV" sz="1600" b="1" baseline="0">
                <a:latin typeface="DM Sans" pitchFamily="2" charset="0"/>
              </a:rPr>
              <a:t> īpatsvars (%), kur uz jautājumiem atbildēja "Jā"</a:t>
            </a:r>
            <a:endParaRPr lang="lv-LV" sz="1600" b="1">
              <a:latin typeface="DM Sans" pitchFamily="2" charset="0"/>
            </a:endParaRPr>
          </a:p>
        </c:rich>
      </c:tx>
      <c:layout>
        <c:manualLayout>
          <c:xMode val="edge"/>
          <c:yMode val="edge"/>
          <c:x val="0.1112043984850598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2.653159671972986E-2"/>
          <c:y val="0.22212121212121211"/>
          <c:w val="0.94693680656054025"/>
          <c:h val="0.535266387156150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Latvijas ĀI kopumā*</c:v>
                </c:pt>
              </c:strCache>
            </c:strRef>
          </c:tx>
          <c:spPr>
            <a:solidFill>
              <a:srgbClr val="8C080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Sheet1!$A$22:$A$25</c:f>
              <c:strCache>
                <c:ptCount val="4"/>
                <c:pt idx="0">
                  <c:v>Ierodoties slimnīcā, savlaicīgi saņēma nepieciešamo medicīnas personāla uzmanību</c:v>
                </c:pt>
                <c:pt idx="1">
                  <c:v>Veselības aprūpes darbinieki vienmēr lūdza atļauju, pirms veica vaginālu apskati</c:v>
                </c:pt>
                <c:pt idx="2">
                  <c:v>Pieredzēja aktīvo dzemdību fāzi</c:v>
                </c:pt>
                <c:pt idx="3">
                  <c:v>Sākoties spēcīgām un regulārām kontrakcijām, veselības aprūpes darbinieki ļāva brīvi pārvietoties</c:v>
                </c:pt>
              </c:strCache>
            </c:strRef>
          </c:cat>
          <c:val>
            <c:numRef>
              <c:f>Sheet1!$B$22:$B$25</c:f>
              <c:numCache>
                <c:formatCode>0</c:formatCode>
                <c:ptCount val="4"/>
                <c:pt idx="0">
                  <c:v>93.5</c:v>
                </c:pt>
                <c:pt idx="1">
                  <c:v>82</c:v>
                </c:pt>
                <c:pt idx="2">
                  <c:v>78.099999999999994</c:v>
                </c:pt>
                <c:pt idx="3">
                  <c:v>68.2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A9-4BD9-B990-8D0B96BA4E24}"/>
            </c:ext>
          </c:extLst>
        </c:ser>
        <c:ser>
          <c:idx val="1"/>
          <c:order val="1"/>
          <c:tx>
            <c:strRef>
              <c:f>Sheet1!$C$21</c:f>
              <c:strCache>
                <c:ptCount val="1"/>
                <c:pt idx="0">
                  <c:v>Rīgas Dzemdību nams</c:v>
                </c:pt>
              </c:strCache>
            </c:strRef>
          </c:tx>
          <c:spPr>
            <a:solidFill>
              <a:srgbClr val="9C5BCD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M Sans" pitchFamily="2" charset="0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C3F-449E-ADBF-319E328039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B05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Sheet1!$A$22:$A$25</c:f>
              <c:strCache>
                <c:ptCount val="4"/>
                <c:pt idx="0">
                  <c:v>Ierodoties slimnīcā, savlaicīgi saņēma nepieciešamo medicīnas personāla uzmanību</c:v>
                </c:pt>
                <c:pt idx="1">
                  <c:v>Veselības aprūpes darbinieki vienmēr lūdza atļauju, pirms veica vaginālu apskati</c:v>
                </c:pt>
                <c:pt idx="2">
                  <c:v>Pieredzēja aktīvo dzemdību fāzi</c:v>
                </c:pt>
                <c:pt idx="3">
                  <c:v>Sākoties spēcīgām un regulārām kontrakcijām, veselības aprūpes darbinieki ļāva brīvi pārvietoties</c:v>
                </c:pt>
              </c:strCache>
            </c:strRef>
          </c:cat>
          <c:val>
            <c:numRef>
              <c:f>Sheet1!$C$22:$C$25</c:f>
              <c:numCache>
                <c:formatCode>0</c:formatCode>
                <c:ptCount val="4"/>
                <c:pt idx="0">
                  <c:v>97.4</c:v>
                </c:pt>
                <c:pt idx="1">
                  <c:v>91</c:v>
                </c:pt>
                <c:pt idx="2">
                  <c:v>78.7</c:v>
                </c:pt>
                <c:pt idx="3">
                  <c:v>86.5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A9-4BD9-B990-8D0B96BA4E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51290271"/>
        <c:axId val="1024273343"/>
      </c:barChart>
      <c:catAx>
        <c:axId val="9512902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lv-LV"/>
          </a:p>
        </c:txPr>
        <c:crossAx val="1024273343"/>
        <c:crosses val="autoZero"/>
        <c:auto val="1"/>
        <c:lblAlgn val="ctr"/>
        <c:lblOffset val="100"/>
        <c:noMultiLvlLbl val="0"/>
      </c:catAx>
      <c:valAx>
        <c:axId val="1024273343"/>
        <c:scaling>
          <c:orientation val="minMax"/>
          <c:max val="100"/>
          <c:min val="50"/>
        </c:scaling>
        <c:delete val="1"/>
        <c:axPos val="l"/>
        <c:numFmt formatCode="0" sourceLinked="1"/>
        <c:majorTickMark val="out"/>
        <c:minorTickMark val="none"/>
        <c:tickLblPos val="nextTo"/>
        <c:crossAx val="951290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91363314550111"/>
          <c:y val="0.10788791885663934"/>
          <c:w val="0.64392247380569489"/>
          <c:h val="7.30524593516719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r>
              <a:rPr lang="lv-LV" b="1"/>
              <a:t>Atbildes uz jautājumu "</a:t>
            </a:r>
            <a:r>
              <a:rPr lang="lv-LV" b="1" i="1"/>
              <a:t>Ņemot vērā visus iepriekšējos novērtējumus,</a:t>
            </a:r>
            <a:r>
              <a:rPr lang="lv-LV" b="1" i="1" baseline="0"/>
              <a:t> kurus esat veikusi, kā Jūs vērtētu savu pieredzi slimnīcā dzemdību laikā?</a:t>
            </a:r>
            <a:r>
              <a:rPr lang="lv-LV" b="1" i="1"/>
              <a:t>"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22910197243344674"/>
          <c:y val="0.28656862745098033"/>
          <c:w val="0.75128265180784404"/>
          <c:h val="0.6003507282177963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Sheet1!$B$47</c:f>
              <c:strCache>
                <c:ptCount val="1"/>
                <c:pt idx="0">
                  <c:v>Ļoti negatīvi/ negatīvi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Sheet1!$A$48:$A$49</c:f>
              <c:strCache>
                <c:ptCount val="2"/>
                <c:pt idx="0">
                  <c:v>Latvijas ĀI kopumā*</c:v>
                </c:pt>
                <c:pt idx="1">
                  <c:v>Rīgas Dzemdību nams</c:v>
                </c:pt>
              </c:strCache>
            </c:strRef>
          </c:cat>
          <c:val>
            <c:numRef>
              <c:f>Sheet1!$B$48:$B$49</c:f>
              <c:numCache>
                <c:formatCode>0</c:formatCode>
                <c:ptCount val="2"/>
                <c:pt idx="0">
                  <c:v>4.0999999999999996</c:v>
                </c:pt>
                <c:pt idx="1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A1-4B67-A381-C91ED26E42C0}"/>
            </c:ext>
          </c:extLst>
        </c:ser>
        <c:ser>
          <c:idx val="1"/>
          <c:order val="1"/>
          <c:tx>
            <c:strRef>
              <c:f>Sheet1!$C$47</c:f>
              <c:strCache>
                <c:ptCount val="1"/>
                <c:pt idx="0">
                  <c:v>Pozitīvi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Sheet1!$A$48:$A$49</c:f>
              <c:strCache>
                <c:ptCount val="2"/>
                <c:pt idx="0">
                  <c:v>Latvijas ĀI kopumā*</c:v>
                </c:pt>
                <c:pt idx="1">
                  <c:v>Rīgas Dzemdību nams</c:v>
                </c:pt>
              </c:strCache>
            </c:strRef>
          </c:cat>
          <c:val>
            <c:numRef>
              <c:f>Sheet1!$C$48:$C$49</c:f>
              <c:numCache>
                <c:formatCode>0</c:formatCode>
                <c:ptCount val="2"/>
                <c:pt idx="0">
                  <c:v>27</c:v>
                </c:pt>
                <c:pt idx="1">
                  <c:v>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A1-4B67-A381-C91ED26E42C0}"/>
            </c:ext>
          </c:extLst>
        </c:ser>
        <c:ser>
          <c:idx val="2"/>
          <c:order val="2"/>
          <c:tx>
            <c:strRef>
              <c:f>Sheet1!$D$47</c:f>
              <c:strCache>
                <c:ptCount val="1"/>
                <c:pt idx="0">
                  <c:v>Ļoti pozitīvi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Sheet1!$A$48:$A$49</c:f>
              <c:strCache>
                <c:ptCount val="2"/>
                <c:pt idx="0">
                  <c:v>Latvijas ĀI kopumā*</c:v>
                </c:pt>
                <c:pt idx="1">
                  <c:v>Rīgas Dzemdību nams</c:v>
                </c:pt>
              </c:strCache>
            </c:strRef>
          </c:cat>
          <c:val>
            <c:numRef>
              <c:f>Sheet1!$D$48:$D$49</c:f>
              <c:numCache>
                <c:formatCode>0</c:formatCode>
                <c:ptCount val="2"/>
                <c:pt idx="0">
                  <c:v>68.900000000000006</c:v>
                </c:pt>
                <c:pt idx="1">
                  <c:v>68.8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A1-4B67-A381-C91ED26E4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1209773695"/>
        <c:axId val="1209782335"/>
      </c:barChart>
      <c:catAx>
        <c:axId val="120977369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lv-LV"/>
          </a:p>
        </c:txPr>
        <c:crossAx val="1209782335"/>
        <c:crosses val="autoZero"/>
        <c:auto val="1"/>
        <c:lblAlgn val="ctr"/>
        <c:lblOffset val="100"/>
        <c:noMultiLvlLbl val="0"/>
      </c:catAx>
      <c:valAx>
        <c:axId val="120978233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209773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421567983213619"/>
          <c:y val="0.21616411919098347"/>
          <c:w val="0.70362781951720055"/>
          <c:h val="8.149387576552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DM Sans" pitchFamily="2" charset="0"/>
        </a:defRPr>
      </a:pPr>
      <a:endParaRPr lang="lv-LV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r>
              <a:rPr lang="lv-LV" b="1"/>
              <a:t>Atbildes uz jautājumu "</a:t>
            </a:r>
            <a:r>
              <a:rPr lang="lv-LV" b="1" i="1"/>
              <a:t>"Vai dzemdību laikā Jūs jautājāt un/vai saņēmāt kādu palīdzību sāpju atvieglošanai?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22129104288477111"/>
          <c:y val="0.40214960485475809"/>
          <c:w val="0.74815339461989594"/>
          <c:h val="0.4905046441771511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Sheet1!$B$88</c:f>
              <c:strCache>
                <c:ptCount val="1"/>
                <c:pt idx="0">
                  <c:v>Jā, es prasīju un tas man tika nodrošināts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Sheet1!$A$89:$A$90</c:f>
              <c:strCache>
                <c:ptCount val="2"/>
                <c:pt idx="0">
                  <c:v>Latvijas ĀI kopumā*</c:v>
                </c:pt>
                <c:pt idx="1">
                  <c:v>Rīgas Dzemdību nams</c:v>
                </c:pt>
              </c:strCache>
            </c:strRef>
          </c:cat>
          <c:val>
            <c:numRef>
              <c:f>Sheet1!$B$89:$B$90</c:f>
              <c:numCache>
                <c:formatCode>0</c:formatCode>
                <c:ptCount val="2"/>
                <c:pt idx="0">
                  <c:v>53.1</c:v>
                </c:pt>
                <c:pt idx="1">
                  <c:v>70.900000000000006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BA-4223-8B2E-F0D871B98638}"/>
            </c:ext>
          </c:extLst>
        </c:ser>
        <c:ser>
          <c:idx val="1"/>
          <c:order val="1"/>
          <c:tx>
            <c:strRef>
              <c:f>Sheet1!$C$88</c:f>
              <c:strCache>
                <c:ptCount val="1"/>
                <c:pt idx="0">
                  <c:v>Nē, es to neprasīju, bet veselības aprūpes darbinieki man to piedāvāja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Sheet1!$A$89:$A$90</c:f>
              <c:strCache>
                <c:ptCount val="2"/>
                <c:pt idx="0">
                  <c:v>Latvijas ĀI kopumā*</c:v>
                </c:pt>
                <c:pt idx="1">
                  <c:v>Rīgas Dzemdību nams</c:v>
                </c:pt>
              </c:strCache>
            </c:strRef>
          </c:cat>
          <c:val>
            <c:numRef>
              <c:f>Sheet1!$C$89:$C$90</c:f>
              <c:numCache>
                <c:formatCode>0</c:formatCode>
                <c:ptCount val="2"/>
                <c:pt idx="0">
                  <c:v>27.6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BA-4223-8B2E-F0D871B98638}"/>
            </c:ext>
          </c:extLst>
        </c:ser>
        <c:ser>
          <c:idx val="2"/>
          <c:order val="2"/>
          <c:tx>
            <c:strRef>
              <c:f>Sheet1!$D$88</c:f>
              <c:strCache>
                <c:ptCount val="1"/>
                <c:pt idx="0">
                  <c:v>Nē, es to neprasīju un man tas netika piedāvāts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Sheet1!$A$89:$A$90</c:f>
              <c:strCache>
                <c:ptCount val="2"/>
                <c:pt idx="0">
                  <c:v>Latvijas ĀI kopumā*</c:v>
                </c:pt>
                <c:pt idx="1">
                  <c:v>Rīgas Dzemdību nams</c:v>
                </c:pt>
              </c:strCache>
            </c:strRef>
          </c:cat>
          <c:val>
            <c:numRef>
              <c:f>Sheet1!$D$89:$D$90</c:f>
              <c:numCache>
                <c:formatCode>0</c:formatCode>
                <c:ptCount val="2"/>
                <c:pt idx="0">
                  <c:v>14.7</c:v>
                </c:pt>
                <c:pt idx="1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BA-4223-8B2E-F0D871B98638}"/>
            </c:ext>
          </c:extLst>
        </c:ser>
        <c:ser>
          <c:idx val="3"/>
          <c:order val="3"/>
          <c:tx>
            <c:strRef>
              <c:f>Sheet1!$E$88</c:f>
              <c:strCache>
                <c:ptCount val="1"/>
                <c:pt idx="0">
                  <c:v>Jā, es prasīju, bet mans lūgums tika noraidīts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Sheet1!$A$89:$A$90</c:f>
              <c:strCache>
                <c:ptCount val="2"/>
                <c:pt idx="0">
                  <c:v>Latvijas ĀI kopumā*</c:v>
                </c:pt>
                <c:pt idx="1">
                  <c:v>Rīgas Dzemdību nams</c:v>
                </c:pt>
              </c:strCache>
            </c:strRef>
          </c:cat>
          <c:val>
            <c:numRef>
              <c:f>Sheet1!$E$89:$E$90</c:f>
              <c:numCache>
                <c:formatCode>0</c:formatCode>
                <c:ptCount val="2"/>
                <c:pt idx="0">
                  <c:v>4.5999999999999996</c:v>
                </c:pt>
                <c:pt idx="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BA-4223-8B2E-F0D871B98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1209773695"/>
        <c:axId val="1209782335"/>
      </c:barChart>
      <c:catAx>
        <c:axId val="120977369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lv-LV"/>
          </a:p>
        </c:txPr>
        <c:crossAx val="1209782335"/>
        <c:crosses val="autoZero"/>
        <c:auto val="1"/>
        <c:lblAlgn val="ctr"/>
        <c:lblOffset val="100"/>
        <c:noMultiLvlLbl val="0"/>
      </c:catAx>
      <c:valAx>
        <c:axId val="120978233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209773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85268046127868"/>
          <c:y val="0.17767389246290755"/>
          <c:w val="0.77029877515310585"/>
          <c:h val="0.230197637795275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DM Sans" pitchFamily="2" charset="0"/>
        </a:defRPr>
      </a:pPr>
      <a:endParaRPr lang="lv-LV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r>
              <a:rPr lang="lv-LV" sz="1200" b="1" dirty="0"/>
              <a:t>Atbildes uz jautājumu:</a:t>
            </a:r>
            <a:r>
              <a:rPr lang="lv-LV" sz="1200" b="1" baseline="0" dirty="0"/>
              <a:t> "</a:t>
            </a:r>
            <a:r>
              <a:rPr lang="lv-LV" sz="1200" b="1" i="1" baseline="0" dirty="0"/>
              <a:t>Dzemdību pēdējā fāzē, kad mazulis pārvietojas uz leju pa dzemdību ceļiem un gatavojas piedzimt, vai Jūs varējāt brīvi izvēlēties sev ērtāko pozīciju</a:t>
            </a:r>
            <a:r>
              <a:rPr lang="lv-LV" sz="1200" b="1" baseline="0" dirty="0"/>
              <a:t>?"</a:t>
            </a:r>
            <a:endParaRPr lang="lv-LV" sz="1200" b="1" i="1" dirty="0"/>
          </a:p>
        </c:rich>
      </c:tx>
      <c:layout>
        <c:manualLayout>
          <c:xMode val="edge"/>
          <c:yMode val="edge"/>
          <c:x val="0.16853544648615754"/>
          <c:y val="4.43264503630934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29532458442694665"/>
          <c:y val="0.41433502858846527"/>
          <c:w val="0.6741198600174978"/>
          <c:h val="0.4716338171850609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Sheet1!$B$239</c:f>
              <c:strCache>
                <c:ptCount val="1"/>
                <c:pt idx="0">
                  <c:v>Jā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Sheet1!$A$240:$A$241</c:f>
              <c:strCache>
                <c:ptCount val="2"/>
                <c:pt idx="0">
                  <c:v>Latvijas ĀI kopumā*</c:v>
                </c:pt>
                <c:pt idx="1">
                  <c:v>Rīgas Dzemdību nams</c:v>
                </c:pt>
              </c:strCache>
            </c:strRef>
          </c:cat>
          <c:val>
            <c:numRef>
              <c:f>Sheet1!$B$240:$B$241</c:f>
              <c:numCache>
                <c:formatCode>0</c:formatCode>
                <c:ptCount val="2"/>
                <c:pt idx="0">
                  <c:v>72.099999999999994</c:v>
                </c:pt>
                <c:pt idx="1">
                  <c:v>75.8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1D-43F6-8A95-F54944256C3E}"/>
            </c:ext>
          </c:extLst>
        </c:ser>
        <c:ser>
          <c:idx val="1"/>
          <c:order val="1"/>
          <c:tx>
            <c:strRef>
              <c:f>Sheet1!$C$239</c:f>
              <c:strCache>
                <c:ptCount val="1"/>
                <c:pt idx="0">
                  <c:v>Dažreiz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Sheet1!$A$240:$A$241</c:f>
              <c:strCache>
                <c:ptCount val="2"/>
                <c:pt idx="0">
                  <c:v>Latvijas ĀI kopumā*</c:v>
                </c:pt>
                <c:pt idx="1">
                  <c:v>Rīgas Dzemdību nams</c:v>
                </c:pt>
              </c:strCache>
            </c:strRef>
          </c:cat>
          <c:val>
            <c:numRef>
              <c:f>Sheet1!$C$240:$C$241</c:f>
              <c:numCache>
                <c:formatCode>0</c:formatCode>
                <c:ptCount val="2"/>
                <c:pt idx="0">
                  <c:v>8.8000000000000007</c:v>
                </c:pt>
                <c:pt idx="1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1D-43F6-8A95-F54944256C3E}"/>
            </c:ext>
          </c:extLst>
        </c:ser>
        <c:ser>
          <c:idx val="2"/>
          <c:order val="2"/>
          <c:tx>
            <c:strRef>
              <c:f>Sheet1!$D$239</c:f>
              <c:strCache>
                <c:ptCount val="1"/>
                <c:pt idx="0">
                  <c:v>Nē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Sheet1!$A$240:$A$241</c:f>
              <c:strCache>
                <c:ptCount val="2"/>
                <c:pt idx="0">
                  <c:v>Latvijas ĀI kopumā*</c:v>
                </c:pt>
                <c:pt idx="1">
                  <c:v>Rīgas Dzemdību nams</c:v>
                </c:pt>
              </c:strCache>
            </c:strRef>
          </c:cat>
          <c:val>
            <c:numRef>
              <c:f>Sheet1!$D$240:$D$241</c:f>
              <c:numCache>
                <c:formatCode>0</c:formatCode>
                <c:ptCount val="2"/>
                <c:pt idx="0">
                  <c:v>19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1D-43F6-8A95-F54944256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1209773695"/>
        <c:axId val="1209782335"/>
      </c:barChart>
      <c:catAx>
        <c:axId val="120977369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lv-LV"/>
          </a:p>
        </c:txPr>
        <c:crossAx val="1209782335"/>
        <c:crosses val="autoZero"/>
        <c:auto val="1"/>
        <c:lblAlgn val="ctr"/>
        <c:lblOffset val="100"/>
        <c:noMultiLvlLbl val="0"/>
      </c:catAx>
      <c:valAx>
        <c:axId val="120978233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209773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031742992998752"/>
          <c:y val="0.31354160294809669"/>
          <c:w val="0.66929361348791327"/>
          <c:h val="9.0065782916375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DM Sans" pitchFamily="2" charset="0"/>
        </a:defRPr>
      </a:pPr>
      <a:endParaRPr lang="lv-LV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r>
              <a:rPr lang="lv-LV" sz="1200" b="1"/>
              <a:t>Atbildes uz jautājumu:</a:t>
            </a:r>
            <a:r>
              <a:rPr lang="lv-LV" sz="1200" b="1" baseline="0"/>
              <a:t> </a:t>
            </a:r>
            <a:r>
              <a:rPr lang="lv-LV" sz="1200" b="1" i="1" baseline="0"/>
              <a:t>"Vai dzemdību laikā veselības aprūpes darbinieki veica griezienu starpenē (epiziotomiju)?"</a:t>
            </a:r>
            <a:endParaRPr lang="lv-LV" sz="1200" b="1" i="1"/>
          </a:p>
        </c:rich>
      </c:tx>
      <c:layout>
        <c:manualLayout>
          <c:xMode val="edge"/>
          <c:yMode val="edge"/>
          <c:x val="0.12209695603156706"/>
          <c:y val="5.373793401076107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29532458442694665"/>
          <c:y val="0.32258048440147513"/>
          <c:w val="0.6741198600174978"/>
          <c:h val="0.563388484667264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Sheet1!$B$260</c:f>
              <c:strCache>
                <c:ptCount val="1"/>
                <c:pt idx="0">
                  <c:v>Jā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Sheet1!$A$261:$A$262</c:f>
              <c:strCache>
                <c:ptCount val="2"/>
                <c:pt idx="0">
                  <c:v>Latvijas ĀI kopumā*</c:v>
                </c:pt>
                <c:pt idx="1">
                  <c:v>Rīgas Dzemdību nams</c:v>
                </c:pt>
              </c:strCache>
            </c:strRef>
          </c:cat>
          <c:val>
            <c:numRef>
              <c:f>Sheet1!$B$261:$B$262</c:f>
              <c:numCache>
                <c:formatCode>0</c:formatCode>
                <c:ptCount val="2"/>
                <c:pt idx="0">
                  <c:v>22</c:v>
                </c:pt>
                <c:pt idx="1">
                  <c:v>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BF-488D-916A-0CB76B78EEB3}"/>
            </c:ext>
          </c:extLst>
        </c:ser>
        <c:ser>
          <c:idx val="1"/>
          <c:order val="1"/>
          <c:tx>
            <c:strRef>
              <c:f>Sheet1!$C$260</c:f>
              <c:strCache>
                <c:ptCount val="1"/>
                <c:pt idx="0">
                  <c:v>Nē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Sheet1!$A$261:$A$262</c:f>
              <c:strCache>
                <c:ptCount val="2"/>
                <c:pt idx="0">
                  <c:v>Latvijas ĀI kopumā*</c:v>
                </c:pt>
                <c:pt idx="1">
                  <c:v>Rīgas Dzemdību nams</c:v>
                </c:pt>
              </c:strCache>
            </c:strRef>
          </c:cat>
          <c:val>
            <c:numRef>
              <c:f>Sheet1!$C$261:$C$262</c:f>
              <c:numCache>
                <c:formatCode>0</c:formatCode>
                <c:ptCount val="2"/>
                <c:pt idx="0">
                  <c:v>77.8</c:v>
                </c:pt>
                <c:pt idx="1">
                  <c:v>77.3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BF-488D-916A-0CB76B78E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1209773695"/>
        <c:axId val="1209782335"/>
      </c:barChart>
      <c:catAx>
        <c:axId val="120977369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lv-LV"/>
          </a:p>
        </c:txPr>
        <c:crossAx val="1209782335"/>
        <c:crosses val="autoZero"/>
        <c:auto val="1"/>
        <c:lblAlgn val="ctr"/>
        <c:lblOffset val="100"/>
        <c:noMultiLvlLbl val="0"/>
      </c:catAx>
      <c:valAx>
        <c:axId val="120978233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209773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157933048673314"/>
          <c:y val="0.23225708062386557"/>
          <c:w val="0.31040592163860015"/>
          <c:h val="9.0065782916375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DM Sans" pitchFamily="2" charset="0"/>
        </a:defRPr>
      </a:pPr>
      <a:endParaRPr lang="lv-LV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r>
              <a:rPr lang="lv-LV" sz="1200" b="1"/>
              <a:t>Atbildes uz jautājumu:</a:t>
            </a:r>
            <a:r>
              <a:rPr lang="lv-LV" sz="1200" b="1" baseline="0"/>
              <a:t> </a:t>
            </a:r>
            <a:r>
              <a:rPr lang="lv-LV" sz="1200" b="1" i="1" baseline="0"/>
              <a:t>"Vai veselības aprūpes darbinieki pirms vakuumekstrakcijas veikšanas un/vai stangu izmantošanas pavaicāja Jūsu piekrišanu (arī mutiska piekrišana ir pieņemama)?"</a:t>
            </a:r>
            <a:endParaRPr lang="lv-LV" sz="1200" b="1" i="1"/>
          </a:p>
        </c:rich>
      </c:tx>
      <c:layout>
        <c:manualLayout>
          <c:xMode val="edge"/>
          <c:yMode val="edge"/>
          <c:x val="0.20665163472378806"/>
          <c:y val="1.1490683229813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29532458442694665"/>
          <c:y val="0.40210106315086258"/>
          <c:w val="0.6741198600174978"/>
          <c:h val="0.4838677826226635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Sheet1!$B$302</c:f>
              <c:strCache>
                <c:ptCount val="1"/>
                <c:pt idx="0">
                  <c:v>Jā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Sheet1!$A$303:$A$304</c:f>
              <c:strCache>
                <c:ptCount val="2"/>
                <c:pt idx="0">
                  <c:v>Latvijas ĀI kopumā*</c:v>
                </c:pt>
                <c:pt idx="1">
                  <c:v>Rīgas Dzemdību nams</c:v>
                </c:pt>
              </c:strCache>
            </c:strRef>
          </c:cat>
          <c:val>
            <c:numRef>
              <c:f>Sheet1!$B$303:$B$304</c:f>
              <c:numCache>
                <c:formatCode>0</c:formatCode>
                <c:ptCount val="2"/>
                <c:pt idx="0">
                  <c:v>70.3</c:v>
                </c:pt>
                <c:pt idx="1">
                  <c:v>80.599999999999994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4E-447B-B13C-6A6846A9F124}"/>
            </c:ext>
          </c:extLst>
        </c:ser>
        <c:ser>
          <c:idx val="1"/>
          <c:order val="1"/>
          <c:tx>
            <c:strRef>
              <c:f>Sheet1!$C$302</c:f>
              <c:strCache>
                <c:ptCount val="1"/>
                <c:pt idx="0">
                  <c:v>Nē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Sheet1!$A$303:$A$304</c:f>
              <c:strCache>
                <c:ptCount val="2"/>
                <c:pt idx="0">
                  <c:v>Latvijas ĀI kopumā*</c:v>
                </c:pt>
                <c:pt idx="1">
                  <c:v>Rīgas Dzemdību nams</c:v>
                </c:pt>
              </c:strCache>
            </c:strRef>
          </c:cat>
          <c:val>
            <c:numRef>
              <c:f>Sheet1!$C$303:$C$304</c:f>
              <c:numCache>
                <c:formatCode>0</c:formatCode>
                <c:ptCount val="2"/>
                <c:pt idx="0">
                  <c:v>29.7</c:v>
                </c:pt>
                <c:pt idx="1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4E-447B-B13C-6A6846A9F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1209773695"/>
        <c:axId val="1209782335"/>
      </c:barChart>
      <c:catAx>
        <c:axId val="120977369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lv-LV"/>
          </a:p>
        </c:txPr>
        <c:crossAx val="1209782335"/>
        <c:crosses val="autoZero"/>
        <c:auto val="1"/>
        <c:lblAlgn val="ctr"/>
        <c:lblOffset val="100"/>
        <c:noMultiLvlLbl val="0"/>
      </c:catAx>
      <c:valAx>
        <c:axId val="120978233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209773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496049080596466"/>
          <c:y val="0.32577556838569938"/>
          <c:w val="0.54040272504802844"/>
          <c:h val="9.0065782916375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DM Sans" pitchFamily="2" charset="0"/>
        </a:defRPr>
      </a:pPr>
      <a:endParaRPr lang="lv-LV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r>
              <a:rPr lang="lv-LV" sz="1200" b="1"/>
              <a:t>Atbildes uz jautājumu:</a:t>
            </a:r>
            <a:r>
              <a:rPr lang="lv-LV" sz="1200" b="1" baseline="0"/>
              <a:t> </a:t>
            </a:r>
            <a:r>
              <a:rPr lang="lv-LV" sz="1200" b="1" i="1" baseline="0"/>
              <a:t>"Vai dzemdību laikā veselības aprūpes darbinieki ar plaukstām/rokām izdarīja spiedienu uz Jūsu vēderu, lai palīdzētu bērnam piedzimt?"</a:t>
            </a:r>
            <a:endParaRPr lang="lv-LV" sz="1200" b="1" i="1"/>
          </a:p>
        </c:rich>
      </c:tx>
      <c:layout>
        <c:manualLayout>
          <c:xMode val="edge"/>
          <c:yMode val="edge"/>
          <c:x val="0.14973276639409366"/>
          <c:y val="5.373793401076107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29532458442694665"/>
          <c:y val="0.38496914522878645"/>
          <c:w val="0.6741198600174978"/>
          <c:h val="0.5009996703161122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Sheet1!$B$324</c:f>
              <c:strCache>
                <c:ptCount val="1"/>
                <c:pt idx="0">
                  <c:v>Jā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Sheet1!$A$325:$A$326</c:f>
              <c:strCache>
                <c:ptCount val="2"/>
                <c:pt idx="0">
                  <c:v>Latvijas ĀI kopumā*</c:v>
                </c:pt>
                <c:pt idx="1">
                  <c:v>Rīgas Dzemdību nams</c:v>
                </c:pt>
              </c:strCache>
            </c:strRef>
          </c:cat>
          <c:val>
            <c:numRef>
              <c:f>Sheet1!$B$325:$B$326</c:f>
              <c:numCache>
                <c:formatCode>0</c:formatCode>
                <c:ptCount val="2"/>
                <c:pt idx="0">
                  <c:v>62.5</c:v>
                </c:pt>
                <c:pt idx="1">
                  <c:v>63.9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83-48BC-ABE8-29F4DB0D881F}"/>
            </c:ext>
          </c:extLst>
        </c:ser>
        <c:ser>
          <c:idx val="1"/>
          <c:order val="1"/>
          <c:tx>
            <c:strRef>
              <c:f>Sheet1!$C$324</c:f>
              <c:strCache>
                <c:ptCount val="1"/>
                <c:pt idx="0">
                  <c:v>Nē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Sheet1!$A$325:$A$326</c:f>
              <c:strCache>
                <c:ptCount val="2"/>
                <c:pt idx="0">
                  <c:v>Latvijas ĀI kopumā*</c:v>
                </c:pt>
                <c:pt idx="1">
                  <c:v>Rīgas Dzemdību nams</c:v>
                </c:pt>
              </c:strCache>
            </c:strRef>
          </c:cat>
          <c:val>
            <c:numRef>
              <c:f>Sheet1!$C$325:$C$326</c:f>
              <c:numCache>
                <c:formatCode>0</c:formatCode>
                <c:ptCount val="2"/>
                <c:pt idx="0">
                  <c:v>37.5</c:v>
                </c:pt>
                <c:pt idx="1">
                  <c:v>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83-48BC-ABE8-29F4DB0D8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1209773695"/>
        <c:axId val="1209782335"/>
      </c:barChart>
      <c:catAx>
        <c:axId val="120977369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lv-LV"/>
          </a:p>
        </c:txPr>
        <c:crossAx val="1209782335"/>
        <c:crosses val="autoZero"/>
        <c:auto val="1"/>
        <c:lblAlgn val="ctr"/>
        <c:lblOffset val="100"/>
        <c:noMultiLvlLbl val="0"/>
      </c:catAx>
      <c:valAx>
        <c:axId val="120978233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209773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726438060027429"/>
          <c:y val="0.31170296897533034"/>
          <c:w val="0.66929361348791327"/>
          <c:h val="9.0065782916375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DM Sans" pitchFamily="2" charset="0"/>
        </a:defRPr>
      </a:pPr>
      <a:endParaRPr lang="lv-LV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r>
              <a:rPr lang="lv-LV" sz="1200" b="1"/>
              <a:t>Atbildes uz jautājumu:</a:t>
            </a:r>
            <a:r>
              <a:rPr lang="lv-LV" sz="1200" b="1" baseline="0"/>
              <a:t> </a:t>
            </a:r>
            <a:r>
              <a:rPr lang="lv-LV" sz="1200" b="1" i="1" baseline="0"/>
              <a:t>"Tiklīdz Jūsu bērns bija piedzimis (kamēr vēl atradāties operāciju zālē), vai Jūs tikāt informēta par viņa/viņas veselības stāvokli?"</a:t>
            </a:r>
            <a:endParaRPr lang="lv-LV" sz="1200" b="1" i="1"/>
          </a:p>
        </c:rich>
      </c:tx>
      <c:layout>
        <c:manualLayout>
          <c:xMode val="edge"/>
          <c:yMode val="edge"/>
          <c:x val="0.12918760782739183"/>
          <c:y val="3.94240683847309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29532458442694665"/>
          <c:y val="0.32258048440147513"/>
          <c:w val="0.6741198600174978"/>
          <c:h val="0.563388484667264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Sheet1!$B$348</c:f>
              <c:strCache>
                <c:ptCount val="1"/>
                <c:pt idx="0">
                  <c:v>Jā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Sheet1!$A$349:$A$350</c:f>
              <c:strCache>
                <c:ptCount val="2"/>
                <c:pt idx="0">
                  <c:v>Latvijas ĀI kopumā*</c:v>
                </c:pt>
                <c:pt idx="1">
                  <c:v>Rīgas Dzemdību nams</c:v>
                </c:pt>
              </c:strCache>
            </c:strRef>
          </c:cat>
          <c:val>
            <c:numRef>
              <c:f>Sheet1!$B$349:$B$350</c:f>
              <c:numCache>
                <c:formatCode>0</c:formatCode>
                <c:ptCount val="2"/>
                <c:pt idx="0">
                  <c:v>80.099999999999994</c:v>
                </c:pt>
                <c:pt idx="1">
                  <c:v>90.9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3A-4427-8C1A-7803AE8FFFA3}"/>
            </c:ext>
          </c:extLst>
        </c:ser>
        <c:ser>
          <c:idx val="1"/>
          <c:order val="1"/>
          <c:tx>
            <c:strRef>
              <c:f>Sheet1!$C$348</c:f>
              <c:strCache>
                <c:ptCount val="1"/>
                <c:pt idx="0">
                  <c:v>Nē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Sheet1!$A$349:$A$350</c:f>
              <c:strCache>
                <c:ptCount val="2"/>
                <c:pt idx="0">
                  <c:v>Latvijas ĀI kopumā*</c:v>
                </c:pt>
                <c:pt idx="1">
                  <c:v>Rīgas Dzemdību nams</c:v>
                </c:pt>
              </c:strCache>
            </c:strRef>
          </c:cat>
          <c:val>
            <c:numRef>
              <c:f>Sheet1!$C$349:$C$350</c:f>
              <c:numCache>
                <c:formatCode>0</c:formatCode>
                <c:ptCount val="2"/>
                <c:pt idx="0">
                  <c:v>19.899999999999999</c:v>
                </c:pt>
                <c:pt idx="1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3A-4427-8C1A-7803AE8FF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1209773695"/>
        <c:axId val="1209782335"/>
      </c:barChart>
      <c:catAx>
        <c:axId val="120977369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lv-LV"/>
          </a:p>
        </c:txPr>
        <c:crossAx val="1209782335"/>
        <c:crosses val="autoZero"/>
        <c:auto val="1"/>
        <c:lblAlgn val="ctr"/>
        <c:lblOffset val="100"/>
        <c:noMultiLvlLbl val="0"/>
      </c:catAx>
      <c:valAx>
        <c:axId val="120978233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209773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40633590474246"/>
          <c:y val="0.25519595376664872"/>
          <c:w val="0.66929361348791327"/>
          <c:h val="9.0065782916375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DM Sans" pitchFamily="2" charset="0"/>
        </a:defRPr>
      </a:pPr>
      <a:endParaRPr lang="lv-LV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0.91429</cdr:y>
    </cdr:from>
    <cdr:to>
      <cdr:x>0.83729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AB5177-7EF5-3835-1883-B9A98E843ABD}"/>
            </a:ext>
          </a:extLst>
        </cdr:cNvPr>
        <cdr:cNvSpPr txBox="1"/>
      </cdr:nvSpPr>
      <cdr:spPr>
        <a:xfrm xmlns:a="http://schemas.openxmlformats.org/drawingml/2006/main">
          <a:off x="0" y="2682240"/>
          <a:ext cx="4408665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1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rPr>
            <a:t>*Ārstniecības iestādes, kurās tiek apkopoti Dzemdību pieredzes aptaujas dati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0.90833</cdr:y>
    </cdr:from>
    <cdr:to>
      <cdr:x>0.96428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11C6192-FF1B-39EC-EA6F-137E0B0170F6}"/>
            </a:ext>
          </a:extLst>
        </cdr:cNvPr>
        <cdr:cNvSpPr txBox="1"/>
      </cdr:nvSpPr>
      <cdr:spPr>
        <a:xfrm xmlns:a="http://schemas.openxmlformats.org/drawingml/2006/main">
          <a:off x="0" y="3460738"/>
          <a:ext cx="5481469" cy="349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90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rPr>
            <a:t>*Ārstniecības iestādes, kurās tiek Dzemdību pieredzes</a:t>
          </a:r>
          <a:r>
            <a:rPr lang="lv-LV" sz="900" baseline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rPr>
            <a:t> aptaujas dati</a:t>
          </a:r>
          <a:endParaRPr lang="lv-LV" sz="900">
            <a:solidFill>
              <a:schemeClr val="tx1">
                <a:lumMod val="50000"/>
                <a:lumOff val="50000"/>
              </a:schemeClr>
            </a:solidFill>
            <a:latin typeface="DM Sans" pitchFamily="2" charset="0"/>
          </a:endParaRPr>
        </a:p>
      </cdr:txBody>
    </cdr:sp>
  </cdr:relSizeAnchor>
  <cdr:relSizeAnchor xmlns:cdr="http://schemas.openxmlformats.org/drawingml/2006/chartDrawing">
    <cdr:from>
      <cdr:x>0.04963</cdr:x>
      <cdr:y>0.61014</cdr:y>
    </cdr:from>
    <cdr:to>
      <cdr:x>0.98838</cdr:x>
      <cdr:y>0.88694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CE696A7C-B7D7-49BD-BAFC-C11233E01290}"/>
            </a:ext>
          </a:extLst>
        </cdr:cNvPr>
        <cdr:cNvSpPr/>
      </cdr:nvSpPr>
      <cdr:spPr>
        <a:xfrm xmlns:a="http://schemas.openxmlformats.org/drawingml/2006/main">
          <a:off x="336725" y="1233652"/>
          <a:ext cx="6369270" cy="5596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88309E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lv-LV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0.93395</cdr:y>
    </cdr:from>
    <cdr:to>
      <cdr:x>0.83729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AB5177-7EF5-3835-1883-B9A98E843ABD}"/>
            </a:ext>
          </a:extLst>
        </cdr:cNvPr>
        <cdr:cNvSpPr txBox="1"/>
      </cdr:nvSpPr>
      <cdr:spPr>
        <a:xfrm xmlns:a="http://schemas.openxmlformats.org/drawingml/2006/main">
          <a:off x="0" y="3957145"/>
          <a:ext cx="7038335" cy="279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05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rPr>
            <a:t>*Ārstniecības iestādes, kurās tiek apkopoti Dzemdību pieredzes</a:t>
          </a:r>
          <a:r>
            <a:rPr lang="lv-LV" sz="1050" baseline="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rPr>
            <a:t> aptaujas dati</a:t>
          </a:r>
          <a:endParaRPr lang="lv-LV" sz="1050" dirty="0">
            <a:solidFill>
              <a:schemeClr val="tx1">
                <a:lumMod val="50000"/>
                <a:lumOff val="50000"/>
              </a:schemeClr>
            </a:solidFill>
            <a:latin typeface="DM Sans" pitchFamily="2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0.92877</cdr:y>
    </cdr:from>
    <cdr:to>
      <cdr:x>0.96428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11C6192-FF1B-39EC-EA6F-137E0B0170F6}"/>
            </a:ext>
          </a:extLst>
        </cdr:cNvPr>
        <cdr:cNvSpPr txBox="1"/>
      </cdr:nvSpPr>
      <cdr:spPr>
        <a:xfrm xmlns:a="http://schemas.openxmlformats.org/drawingml/2006/main">
          <a:off x="0" y="3957146"/>
          <a:ext cx="7798817" cy="3034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9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rPr>
            <a:t>*Ārstniecības iestādes, kurās tiek Dzemdību pieredzes</a:t>
          </a:r>
          <a:r>
            <a:rPr lang="lv-LV" sz="900" baseline="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rPr>
            <a:t> aptaujas dati</a:t>
          </a:r>
          <a:endParaRPr lang="lv-LV" sz="900" dirty="0">
            <a:solidFill>
              <a:schemeClr val="tx1">
                <a:lumMod val="50000"/>
                <a:lumOff val="50000"/>
              </a:schemeClr>
            </a:solidFill>
            <a:latin typeface="DM Sans" pitchFamily="2" charset="0"/>
          </a:endParaRPr>
        </a:p>
      </cdr:txBody>
    </cdr:sp>
  </cdr:relSizeAnchor>
  <cdr:relSizeAnchor xmlns:cdr="http://schemas.openxmlformats.org/drawingml/2006/chartDrawing">
    <cdr:from>
      <cdr:x>0.01068</cdr:x>
      <cdr:y>0.63737</cdr:y>
    </cdr:from>
    <cdr:to>
      <cdr:x>0.99025</cdr:x>
      <cdr:y>0.91212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E2FCC843-4699-3343-2A0B-243E72CF1FD6}"/>
            </a:ext>
          </a:extLst>
        </cdr:cNvPr>
        <cdr:cNvSpPr/>
      </cdr:nvSpPr>
      <cdr:spPr>
        <a:xfrm xmlns:a="http://schemas.openxmlformats.org/drawingml/2006/main">
          <a:off x="86380" y="2715611"/>
          <a:ext cx="7922501" cy="11705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88309E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lv-LV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0.93257</cdr:y>
    </cdr:from>
    <cdr:to>
      <cdr:x>0.83729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AB5177-7EF5-3835-1883-B9A98E843ABD}"/>
            </a:ext>
          </a:extLst>
        </cdr:cNvPr>
        <cdr:cNvSpPr txBox="1"/>
      </cdr:nvSpPr>
      <cdr:spPr>
        <a:xfrm xmlns:a="http://schemas.openxmlformats.org/drawingml/2006/main">
          <a:off x="0" y="3979084"/>
          <a:ext cx="7286571" cy="2877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9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rPr>
            <a:t>*Ārstniecības iestādes, kurās tiek apkopoti Dzemdību pieredzes</a:t>
          </a:r>
          <a:r>
            <a:rPr lang="lv-LV" sz="900" baseline="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rPr>
            <a:t> aptaujas dati</a:t>
          </a:r>
          <a:endParaRPr lang="lv-LV" sz="900" dirty="0">
            <a:solidFill>
              <a:schemeClr val="tx1">
                <a:lumMod val="50000"/>
                <a:lumOff val="50000"/>
              </a:schemeClr>
            </a:solidFill>
            <a:latin typeface="DM Sans" pitchFamily="2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0.90833</cdr:y>
    </cdr:from>
    <cdr:to>
      <cdr:x>0.96428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11C6192-FF1B-39EC-EA6F-137E0B0170F6}"/>
            </a:ext>
          </a:extLst>
        </cdr:cNvPr>
        <cdr:cNvSpPr txBox="1"/>
      </cdr:nvSpPr>
      <cdr:spPr>
        <a:xfrm xmlns:a="http://schemas.openxmlformats.org/drawingml/2006/main">
          <a:off x="0" y="3460738"/>
          <a:ext cx="5481469" cy="349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90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rPr>
            <a:t>*Ārstniecības iestādes, kurās tiek Dzemdību pieredzes</a:t>
          </a:r>
          <a:r>
            <a:rPr lang="lv-LV" sz="900" baseline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rPr>
            <a:t> aptaujas dati</a:t>
          </a:r>
          <a:endParaRPr lang="lv-LV" sz="900">
            <a:solidFill>
              <a:schemeClr val="tx1">
                <a:lumMod val="50000"/>
                <a:lumOff val="50000"/>
              </a:schemeClr>
            </a:solidFill>
            <a:latin typeface="DM Sans" pitchFamily="2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</cdr:x>
      <cdr:y>0.93871</cdr:y>
    </cdr:from>
    <cdr:to>
      <cdr:x>0.83729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AB5177-7EF5-3835-1883-B9A98E843ABD}"/>
            </a:ext>
          </a:extLst>
        </cdr:cNvPr>
        <cdr:cNvSpPr txBox="1"/>
      </cdr:nvSpPr>
      <cdr:spPr>
        <a:xfrm xmlns:a="http://schemas.openxmlformats.org/drawingml/2006/main">
          <a:off x="0" y="3742603"/>
          <a:ext cx="6844361" cy="2443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9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rPr>
            <a:t>*Ārstniecības iestādes, kurās tiek apkopoti Dzemdību pieredzes</a:t>
          </a:r>
          <a:r>
            <a:rPr lang="lv-LV" sz="900" baseline="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rPr>
            <a:t> aptaujas dati</a:t>
          </a:r>
          <a:endParaRPr lang="lv-LV" sz="900" dirty="0">
            <a:solidFill>
              <a:schemeClr val="tx1">
                <a:lumMod val="50000"/>
                <a:lumOff val="50000"/>
              </a:schemeClr>
            </a:solidFill>
            <a:latin typeface="DM Sans" pitchFamily="2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0.93725</cdr:y>
    </cdr:from>
    <cdr:to>
      <cdr:x>0.83729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AB5177-7EF5-3835-1883-B9A98E843ABD}"/>
            </a:ext>
          </a:extLst>
        </cdr:cNvPr>
        <cdr:cNvSpPr txBox="1"/>
      </cdr:nvSpPr>
      <cdr:spPr>
        <a:xfrm xmlns:a="http://schemas.openxmlformats.org/drawingml/2006/main">
          <a:off x="0" y="3649717"/>
          <a:ext cx="6362550" cy="2443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9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rPr>
            <a:t>*Ārstniecības iestādes, kurās tiek apkopoti Dzemdību pieredzes aptaujas dati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0.89655</cdr:y>
    </cdr:from>
    <cdr:to>
      <cdr:x>0.96428</cdr:x>
      <cdr:y>0.98334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11C6192-FF1B-39EC-EA6F-137E0B0170F6}"/>
            </a:ext>
          </a:extLst>
        </cdr:cNvPr>
        <cdr:cNvSpPr txBox="1"/>
      </cdr:nvSpPr>
      <cdr:spPr>
        <a:xfrm xmlns:a="http://schemas.openxmlformats.org/drawingml/2006/main">
          <a:off x="0" y="3484178"/>
          <a:ext cx="6867567" cy="337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9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rPr>
            <a:t>*Ārstniecības iestādes, kurās tiek Dzemdību pieredzes</a:t>
          </a:r>
          <a:r>
            <a:rPr lang="lv-LV" sz="900" baseline="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rPr>
            <a:t> aptaujas dati</a:t>
          </a:r>
          <a:endParaRPr lang="lv-LV" sz="900" dirty="0">
            <a:solidFill>
              <a:schemeClr val="tx1">
                <a:lumMod val="50000"/>
                <a:lumOff val="50000"/>
              </a:schemeClr>
            </a:solidFill>
            <a:latin typeface="DM Sans" pitchFamily="2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0.91494</cdr:y>
    </cdr:from>
    <cdr:to>
      <cdr:x>0.96428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11C6192-FF1B-39EC-EA6F-137E0B0170F6}"/>
            </a:ext>
          </a:extLst>
        </cdr:cNvPr>
        <cdr:cNvSpPr txBox="1"/>
      </cdr:nvSpPr>
      <cdr:spPr>
        <a:xfrm xmlns:a="http://schemas.openxmlformats.org/drawingml/2006/main">
          <a:off x="0" y="3476297"/>
          <a:ext cx="6947485" cy="323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9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rPr>
            <a:t>*Ārstniecības iestādes, kurās tiek Dzemdību pieredzes</a:t>
          </a:r>
          <a:r>
            <a:rPr lang="lv-LV" sz="900" baseline="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rPr>
            <a:t> aptaujas dati</a:t>
          </a:r>
          <a:endParaRPr lang="lv-LV" sz="900" dirty="0">
            <a:solidFill>
              <a:schemeClr val="tx1">
                <a:lumMod val="50000"/>
                <a:lumOff val="50000"/>
              </a:schemeClr>
            </a:solidFill>
            <a:latin typeface="DM Sans" pitchFamily="2" charset="0"/>
          </a:endParaRPr>
        </a:p>
      </cdr:txBody>
    </cdr:sp>
  </cdr:relSizeAnchor>
  <cdr:relSizeAnchor xmlns:cdr="http://schemas.openxmlformats.org/drawingml/2006/chartDrawing">
    <cdr:from>
      <cdr:x>0.0115</cdr:x>
      <cdr:y>0.64108</cdr:y>
    </cdr:from>
    <cdr:to>
      <cdr:x>0.98303</cdr:x>
      <cdr:y>0.88174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7F86091F-6903-177D-B015-708958952B95}"/>
            </a:ext>
          </a:extLst>
        </cdr:cNvPr>
        <cdr:cNvSpPr/>
      </cdr:nvSpPr>
      <cdr:spPr>
        <a:xfrm xmlns:a="http://schemas.openxmlformats.org/drawingml/2006/main">
          <a:off x="82878" y="2435772"/>
          <a:ext cx="6999672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88309E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lv-LV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0.88325</cdr:y>
    </cdr:from>
    <cdr:to>
      <cdr:x>0.96428</cdr:x>
      <cdr:y>0.97492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11C6192-FF1B-39EC-EA6F-137E0B0170F6}"/>
            </a:ext>
          </a:extLst>
        </cdr:cNvPr>
        <cdr:cNvSpPr txBox="1"/>
      </cdr:nvSpPr>
      <cdr:spPr>
        <a:xfrm xmlns:a="http://schemas.openxmlformats.org/drawingml/2006/main">
          <a:off x="0" y="1833792"/>
          <a:ext cx="6920775" cy="190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9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rPr>
            <a:t>*Ārstniecības iestādes, kurās tiek Dzemdību pieredzes</a:t>
          </a:r>
          <a:r>
            <a:rPr lang="lv-LV" sz="900" baseline="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rPr>
            <a:t> aptaujas dati</a:t>
          </a:r>
          <a:endParaRPr lang="lv-LV" sz="900" dirty="0">
            <a:solidFill>
              <a:schemeClr val="tx1">
                <a:lumMod val="50000"/>
                <a:lumOff val="50000"/>
              </a:schemeClr>
            </a:solidFill>
            <a:latin typeface="DM Sans" pitchFamily="2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0.90833</cdr:y>
    </cdr:from>
    <cdr:to>
      <cdr:x>0.96428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11C6192-FF1B-39EC-EA6F-137E0B0170F6}"/>
            </a:ext>
          </a:extLst>
        </cdr:cNvPr>
        <cdr:cNvSpPr txBox="1"/>
      </cdr:nvSpPr>
      <cdr:spPr>
        <a:xfrm xmlns:a="http://schemas.openxmlformats.org/drawingml/2006/main">
          <a:off x="0" y="3460738"/>
          <a:ext cx="5481469" cy="349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90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rPr>
            <a:t>*Ārstniecības iestādes, kurās tiek Dzemdību pieredzes</a:t>
          </a:r>
          <a:r>
            <a:rPr lang="lv-LV" sz="900" baseline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rPr>
            <a:t> aptaujas dati</a:t>
          </a:r>
          <a:endParaRPr lang="lv-LV" sz="900">
            <a:solidFill>
              <a:schemeClr val="tx1">
                <a:lumMod val="50000"/>
                <a:lumOff val="50000"/>
              </a:schemeClr>
            </a:solidFill>
            <a:latin typeface="DM Sans" pitchFamily="2" charset="0"/>
          </a:endParaRPr>
        </a:p>
      </cdr:txBody>
    </cdr:sp>
  </cdr:relSizeAnchor>
  <cdr:relSizeAnchor xmlns:cdr="http://schemas.openxmlformats.org/drawingml/2006/chartDrawing">
    <cdr:from>
      <cdr:x>0.05734</cdr:x>
      <cdr:y>0.61866</cdr:y>
    </cdr:from>
    <cdr:to>
      <cdr:x>0.9875</cdr:x>
      <cdr:y>0.87705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5760F62A-44CB-117D-2923-C135FF472598}"/>
            </a:ext>
          </a:extLst>
        </cdr:cNvPr>
        <cdr:cNvSpPr/>
      </cdr:nvSpPr>
      <cdr:spPr>
        <a:xfrm xmlns:a="http://schemas.openxmlformats.org/drawingml/2006/main">
          <a:off x="387525" y="1284452"/>
          <a:ext cx="6286938" cy="5364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88309E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lv-LV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0.888</cdr:y>
    </cdr:from>
    <cdr:to>
      <cdr:x>0.96428</cdr:x>
      <cdr:y>0.97967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11C6192-FF1B-39EC-EA6F-137E0B0170F6}"/>
            </a:ext>
          </a:extLst>
        </cdr:cNvPr>
        <cdr:cNvSpPr txBox="1"/>
      </cdr:nvSpPr>
      <cdr:spPr>
        <a:xfrm xmlns:a="http://schemas.openxmlformats.org/drawingml/2006/main">
          <a:off x="0" y="1843647"/>
          <a:ext cx="6745949" cy="190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9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rPr>
            <a:t>*Ārstniecības iestādes, kurās tiek Dzemdību pieredzes</a:t>
          </a:r>
          <a:r>
            <a:rPr lang="lv-LV" sz="900" baseline="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rPr>
            <a:t> aptaujas dati</a:t>
          </a:r>
          <a:endParaRPr lang="lv-LV" sz="900" dirty="0">
            <a:solidFill>
              <a:schemeClr val="tx1">
                <a:lumMod val="50000"/>
                <a:lumOff val="50000"/>
              </a:schemeClr>
            </a:solidFill>
            <a:latin typeface="DM Sans" pitchFamily="2" charset="0"/>
          </a:endParaRPr>
        </a:p>
      </cdr:txBody>
    </cdr:sp>
  </cdr:relSizeAnchor>
  <cdr:relSizeAnchor xmlns:cdr="http://schemas.openxmlformats.org/drawingml/2006/chartDrawing">
    <cdr:from>
      <cdr:x>0.07266</cdr:x>
      <cdr:y>0.63172</cdr:y>
    </cdr:from>
    <cdr:to>
      <cdr:x>0.98197</cdr:x>
      <cdr:y>0.88823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5760F62A-44CB-117D-2923-C135FF472598}"/>
            </a:ext>
          </a:extLst>
        </cdr:cNvPr>
        <cdr:cNvSpPr/>
      </cdr:nvSpPr>
      <cdr:spPr>
        <a:xfrm xmlns:a="http://schemas.openxmlformats.org/drawingml/2006/main">
          <a:off x="508329" y="1311560"/>
          <a:ext cx="6361386" cy="5325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88309E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lv-LV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0.90833</cdr:y>
    </cdr:from>
    <cdr:to>
      <cdr:x>0.96428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11C6192-FF1B-39EC-EA6F-137E0B0170F6}"/>
            </a:ext>
          </a:extLst>
        </cdr:cNvPr>
        <cdr:cNvSpPr txBox="1"/>
      </cdr:nvSpPr>
      <cdr:spPr>
        <a:xfrm xmlns:a="http://schemas.openxmlformats.org/drawingml/2006/main">
          <a:off x="0" y="3460738"/>
          <a:ext cx="5481469" cy="349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90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rPr>
            <a:t>*Ārstniecības iestādes, kurās tiek Dzemdību pieredzes</a:t>
          </a:r>
          <a:r>
            <a:rPr lang="lv-LV" sz="900" baseline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rPr>
            <a:t> aptaujas dati</a:t>
          </a:r>
          <a:endParaRPr lang="lv-LV" sz="900">
            <a:solidFill>
              <a:schemeClr val="tx1">
                <a:lumMod val="50000"/>
                <a:lumOff val="50000"/>
              </a:schemeClr>
            </a:solidFill>
            <a:latin typeface="DM Sans" pitchFamily="2" charset="0"/>
          </a:endParaRPr>
        </a:p>
      </cdr:txBody>
    </cdr:sp>
  </cdr:relSizeAnchor>
  <cdr:relSizeAnchor xmlns:cdr="http://schemas.openxmlformats.org/drawingml/2006/chartDrawing">
    <cdr:from>
      <cdr:x>0.06264</cdr:x>
      <cdr:y>0.62931</cdr:y>
    </cdr:from>
    <cdr:to>
      <cdr:x>0.98818</cdr:x>
      <cdr:y>0.88441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5760F62A-44CB-117D-2923-C135FF472598}"/>
            </a:ext>
          </a:extLst>
        </cdr:cNvPr>
        <cdr:cNvSpPr/>
      </cdr:nvSpPr>
      <cdr:spPr>
        <a:xfrm xmlns:a="http://schemas.openxmlformats.org/drawingml/2006/main">
          <a:off x="421964" y="1244556"/>
          <a:ext cx="6234499" cy="504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88309E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lv-LV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0.90833</cdr:y>
    </cdr:from>
    <cdr:to>
      <cdr:x>0.96428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11C6192-FF1B-39EC-EA6F-137E0B0170F6}"/>
            </a:ext>
          </a:extLst>
        </cdr:cNvPr>
        <cdr:cNvSpPr txBox="1"/>
      </cdr:nvSpPr>
      <cdr:spPr>
        <a:xfrm xmlns:a="http://schemas.openxmlformats.org/drawingml/2006/main">
          <a:off x="0" y="3460738"/>
          <a:ext cx="5481469" cy="349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90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rPr>
            <a:t>*Ārstniecības iestādes, kurās tiek Dzemdību pieredzes</a:t>
          </a:r>
          <a:r>
            <a:rPr lang="lv-LV" sz="900" baseline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rPr>
            <a:t> aptaujas dati</a:t>
          </a:r>
          <a:endParaRPr lang="lv-LV" sz="900">
            <a:solidFill>
              <a:schemeClr val="tx1">
                <a:lumMod val="50000"/>
                <a:lumOff val="50000"/>
              </a:schemeClr>
            </a:solidFill>
            <a:latin typeface="DM Sans" pitchFamily="2" charset="0"/>
          </a:endParaRPr>
        </a:p>
      </cdr:txBody>
    </cdr:sp>
  </cdr:relSizeAnchor>
  <cdr:relSizeAnchor xmlns:cdr="http://schemas.openxmlformats.org/drawingml/2006/chartDrawing">
    <cdr:from>
      <cdr:x>0.11733</cdr:x>
      <cdr:y>0.62051</cdr:y>
    </cdr:from>
    <cdr:to>
      <cdr:x>0.98094</cdr:x>
      <cdr:y>0.86671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5760F62A-44CB-117D-2923-C135FF472598}"/>
            </a:ext>
          </a:extLst>
        </cdr:cNvPr>
        <cdr:cNvSpPr/>
      </cdr:nvSpPr>
      <cdr:spPr>
        <a:xfrm xmlns:a="http://schemas.openxmlformats.org/drawingml/2006/main">
          <a:off x="884885" y="1410577"/>
          <a:ext cx="6512976" cy="5596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88309E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0" fontAlgn="base" hangingPunct="0">
            <a:spcBef>
              <a:spcPct val="0"/>
            </a:spcBef>
            <a:spcAft>
              <a:spcPct val="0"/>
            </a:spcAft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lv-LV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9FF140-35EE-5C8A-D58F-3028CB3CD6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0FFFF4-B64B-0B81-DC3E-978F0248F67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3A8682-87F2-44BD-80F0-14D7C69A7570}" type="datetimeFigureOut">
              <a:rPr lang="LID4096"/>
              <a:pPr>
                <a:defRPr/>
              </a:pPr>
              <a:t>05/26/2025</a:t>
            </a:fld>
            <a:endParaRPr lang="en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92A4FF1-47D0-91E8-BC53-379372BC5C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38C650F-CA50-4C7F-014E-FF448A4C1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6334B-D316-97F4-BDE8-6B33FD18A9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37039-6E66-18D9-0AC0-45B309BD6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CFCA10-33B4-4034-97C8-1B7BB6551E13}" type="slidenum">
              <a:rPr lang="en-LV"/>
              <a:pPr>
                <a:defRPr/>
              </a:pPr>
              <a:t>‹#›</a:t>
            </a:fld>
            <a:endParaRPr lang="en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1471425A-62A5-A029-A4B3-533A52115F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83B4D4C0-437D-1FFE-D037-22ECB8D5A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F7CDF-6616-EA90-3C72-78919BCBF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9ABFDB-EA4A-4079-A74B-B2BDA63E5D0E}" type="slidenum">
              <a:rPr lang="en-LV" smtClean="0"/>
              <a:pPr>
                <a:defRPr/>
              </a:pPr>
              <a:t>1</a:t>
            </a:fld>
            <a:endParaRPr lang="en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lapa">
    <p:bg>
      <p:bgPr>
        <a:solidFill>
          <a:srgbClr val="EFE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E3323A2D-1D66-D865-405C-E21166896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42900"/>
            <a:ext cx="123031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6E53287F-7825-7EF6-D20E-14AC6F92D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3948113"/>
            <a:ext cx="703262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C03658DD-EFB5-89BC-A6B7-38FB131AE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3997325"/>
            <a:ext cx="83502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53455" y="2040835"/>
            <a:ext cx="7644232" cy="1769925"/>
          </a:xfrm>
        </p:spPr>
        <p:txBody>
          <a:bodyPr lIns="0" tIns="0" rIns="0" bIns="0"/>
          <a:lstStyle>
            <a:lvl1pPr marL="0" indent="0">
              <a:buFontTx/>
              <a:buNone/>
              <a:defRPr sz="2400" b="0" i="0">
                <a:solidFill>
                  <a:srgbClr val="88309E"/>
                </a:solidFill>
                <a:latin typeface="DM Sa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53455" y="4512365"/>
            <a:ext cx="6743084" cy="384313"/>
          </a:xfrm>
        </p:spPr>
        <p:txBody>
          <a:bodyPr lIns="0" tIns="0" rIns="0" bIns="0"/>
          <a:lstStyle>
            <a:lvl1pPr marL="0" indent="0">
              <a:buFontTx/>
              <a:buNone/>
              <a:defRPr sz="1400" b="0" i="0">
                <a:solidFill>
                  <a:srgbClr val="88309E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07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plapa ar attēlu 1">
    <p:bg>
      <p:bgPr>
        <a:solidFill>
          <a:srgbClr val="EFE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000" b="0" i="0">
                <a:solidFill>
                  <a:srgbClr val="88309E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LV" noProof="0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53455" y="2040835"/>
            <a:ext cx="7644232" cy="1769925"/>
          </a:xfrm>
        </p:spPr>
        <p:txBody>
          <a:bodyPr lIns="0" tIns="0" rIns="0" bIns="0"/>
          <a:lstStyle>
            <a:lvl1pPr marL="0" indent="0">
              <a:buFontTx/>
              <a:buNone/>
              <a:defRPr sz="2400" b="0" i="0">
                <a:solidFill>
                  <a:srgbClr val="88309E"/>
                </a:solidFill>
                <a:latin typeface="DM Sa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9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plapa ar attēlu 2">
    <p:bg>
      <p:bgPr>
        <a:solidFill>
          <a:srgbClr val="EFE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000" b="0" i="0">
                <a:solidFill>
                  <a:srgbClr val="88309E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LV" noProof="0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53455" y="2040835"/>
            <a:ext cx="7644232" cy="1769925"/>
          </a:xfrm>
        </p:spPr>
        <p:txBody>
          <a:bodyPr lIns="0" tIns="0" rIns="0" bIns="0"/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DM Sa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13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">
    <p:bg>
      <p:bgPr>
        <a:solidFill>
          <a:srgbClr val="EFE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58776" y="548930"/>
            <a:ext cx="7088946" cy="676896"/>
          </a:xfrm>
        </p:spPr>
        <p:txBody>
          <a:bodyPr lIns="0" tIns="0" rIns="0" bIns="0"/>
          <a:lstStyle>
            <a:lvl1pPr marL="0" indent="0">
              <a:buFontTx/>
              <a:buNone/>
              <a:defRPr sz="2000" b="0" i="0">
                <a:solidFill>
                  <a:srgbClr val="88309E"/>
                </a:solidFill>
                <a:latin typeface="DM Sa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58776" y="1435031"/>
            <a:ext cx="7088946" cy="3224282"/>
          </a:xfrm>
        </p:spPr>
        <p:txBody>
          <a:bodyPr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1400" b="0" i="0">
                <a:solidFill>
                  <a:srgbClr val="88309E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084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a">
    <p:bg>
      <p:bgPr>
        <a:solidFill>
          <a:srgbClr val="EFE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58776" y="548930"/>
            <a:ext cx="7088946" cy="676896"/>
          </a:xfrm>
        </p:spPr>
        <p:txBody>
          <a:bodyPr lIns="0" tIns="0" rIns="0" bIns="0"/>
          <a:lstStyle>
            <a:lvl1pPr marL="0" indent="0">
              <a:buFontTx/>
              <a:buNone/>
              <a:defRPr sz="2000" b="0" i="0">
                <a:solidFill>
                  <a:srgbClr val="88309E"/>
                </a:solidFill>
                <a:latin typeface="DM Sa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358775" y="1435031"/>
            <a:ext cx="8426450" cy="3224282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400" b="0" i="0">
                <a:solidFill>
                  <a:srgbClr val="88309E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LV" noProof="0" dirty="0"/>
          </a:p>
        </p:txBody>
      </p:sp>
    </p:spTree>
    <p:extLst>
      <p:ext uri="{BB962C8B-B14F-4D97-AF65-F5344CB8AC3E}">
        <p14:creationId xmlns:p14="http://schemas.microsoft.com/office/powerpoint/2010/main" val="208363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 + attēls 1">
    <p:bg>
      <p:bgPr>
        <a:solidFill>
          <a:srgbClr val="EFE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96EE788D-7A9C-E7F0-8127-24636C21B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209550"/>
            <a:ext cx="10001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000" b="0" i="0">
                <a:solidFill>
                  <a:srgbClr val="88309E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LV" noProof="0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856920" y="548930"/>
            <a:ext cx="3928305" cy="676896"/>
          </a:xfrm>
        </p:spPr>
        <p:txBody>
          <a:bodyPr lIns="0" tIns="0" rIns="0" bIns="0"/>
          <a:lstStyle>
            <a:lvl1pPr marL="0" indent="0">
              <a:buFontTx/>
              <a:buNone/>
              <a:defRPr sz="2000" b="0" i="0">
                <a:solidFill>
                  <a:srgbClr val="88309E"/>
                </a:solidFill>
                <a:latin typeface="DM Sa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856920" y="1435031"/>
            <a:ext cx="3928305" cy="3224282"/>
          </a:xfrm>
        </p:spPr>
        <p:txBody>
          <a:bodyPr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1400" b="0" i="0">
                <a:solidFill>
                  <a:srgbClr val="88309E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044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 + attēls 2">
    <p:bg>
      <p:bgPr>
        <a:solidFill>
          <a:srgbClr val="EFE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1B2B5ABC-1C5C-3546-BAB2-562C9A22A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9550"/>
            <a:ext cx="10001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000" b="0" i="0">
                <a:solidFill>
                  <a:srgbClr val="88309E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LV" noProof="0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58776" y="548930"/>
            <a:ext cx="3689764" cy="676896"/>
          </a:xfrm>
        </p:spPr>
        <p:txBody>
          <a:bodyPr lIns="0" tIns="0" rIns="0" bIns="0"/>
          <a:lstStyle>
            <a:lvl1pPr marL="0" indent="0">
              <a:buFontTx/>
              <a:buNone/>
              <a:defRPr sz="2000" b="0" i="0">
                <a:solidFill>
                  <a:srgbClr val="88309E"/>
                </a:solidFill>
                <a:latin typeface="DM Sans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58776" y="1435031"/>
            <a:ext cx="3689764" cy="3224282"/>
          </a:xfrm>
        </p:spPr>
        <p:txBody>
          <a:bodyPr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1400" b="0" i="0">
                <a:solidFill>
                  <a:srgbClr val="88309E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2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dies">
    <p:bg>
      <p:bgPr>
        <a:solidFill>
          <a:srgbClr val="EFE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 descr="&quot;&quot;">
            <a:extLst>
              <a:ext uri="{FF2B5EF4-FFF2-40B4-BE49-F238E27FC236}">
                <a16:creationId xmlns:a16="http://schemas.microsoft.com/office/drawing/2014/main" id="{D6C5397B-B593-A0E3-28AC-9EE51AC15476}"/>
              </a:ext>
            </a:extLst>
          </p:cNvPr>
          <p:cNvSpPr txBox="1">
            <a:spLocks/>
          </p:cNvSpPr>
          <p:nvPr/>
        </p:nvSpPr>
        <p:spPr>
          <a:xfrm>
            <a:off x="0" y="2120900"/>
            <a:ext cx="9144000" cy="19939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Font typeface="Lucida Grande"/>
              <a:buNone/>
              <a:defRPr/>
            </a:pPr>
            <a:r>
              <a:rPr lang="lv-LV" dirty="0">
                <a:solidFill>
                  <a:srgbClr val="88309E"/>
                </a:solidFill>
                <a:latin typeface="DM Sans Medium" pitchFamily="2" charset="77"/>
              </a:rPr>
              <a:t>Paldies!</a:t>
            </a:r>
            <a:endParaRPr lang="en-US" dirty="0">
              <a:solidFill>
                <a:srgbClr val="88309E"/>
              </a:solidFill>
              <a:latin typeface="DM Sans Medium" pitchFamily="2" charset="77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C16AA955-1867-0453-3538-180C67D52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42900"/>
            <a:ext cx="950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36958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1EDC384-BE9A-6828-85E2-DD183BC11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04A4003-A454-31E2-5816-689F67E93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81333-B72C-3153-2935-25EE611D9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44DF72-E47A-4BE0-AB55-C829B74EB2B5}" type="datetime1">
              <a:rPr lang="en-US"/>
              <a:pPr>
                <a:defRPr/>
              </a:pPr>
              <a:t>5/26/2025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F9214-CC24-89C7-8D99-C059427CA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213A7-5DA6-CF15-B27E-44BE082C6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ECC7A9-D53B-475E-8988-BBFA8E1D0314}" type="slidenum">
              <a:rPr lang="en-LV"/>
              <a:pPr>
                <a:defRPr/>
              </a:pPr>
              <a:t>‹#›</a:t>
            </a:fld>
            <a:endParaRPr lang="en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">
            <a:extLst>
              <a:ext uri="{FF2B5EF4-FFF2-40B4-BE49-F238E27FC236}">
                <a16:creationId xmlns:a16="http://schemas.microsoft.com/office/drawing/2014/main" id="{4655535B-29D7-7AE8-2F0E-DC48F41683B1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1095703" y="1883569"/>
            <a:ext cx="7165428" cy="1768475"/>
          </a:xfrm>
        </p:spPr>
        <p:txBody>
          <a:bodyPr/>
          <a:lstStyle/>
          <a:p>
            <a:pPr algn="ctr" eaLnBrk="1" hangingPunct="1"/>
            <a:r>
              <a:rPr lang="lv-LV" sz="3200" b="1" dirty="0">
                <a:solidFill>
                  <a:srgbClr val="87309E"/>
                </a:solidFill>
                <a:latin typeface="DM Sans" pitchFamily="2" charset="0"/>
                <a:cs typeface="Arial" panose="020B0604020202020204" pitchFamily="34" charset="0"/>
              </a:rPr>
              <a:t>Pacientu apmierinātība 2023. un 2024.gadā </a:t>
            </a:r>
          </a:p>
          <a:p>
            <a:pPr algn="ctr" eaLnBrk="1" hangingPunct="1"/>
            <a:r>
              <a:rPr lang="lv-LV" altLang="lv-LV" dirty="0">
                <a:solidFill>
                  <a:srgbClr val="87309E"/>
                </a:solidFill>
                <a:latin typeface="DM Sans" pitchFamily="2" charset="0"/>
                <a:cs typeface="Arial" panose="020B0604020202020204" pitchFamily="34" charset="0"/>
              </a:rPr>
              <a:t>Dzemdību pieredzes (PVO) aptaujas rezultāti</a:t>
            </a:r>
            <a:endParaRPr lang="LID4096" altLang="lv-LV" dirty="0">
              <a:latin typeface="DM Sans Medium" pitchFamily="2" charset="-70"/>
            </a:endParaRPr>
          </a:p>
        </p:txBody>
      </p:sp>
      <p:pic>
        <p:nvPicPr>
          <p:cNvPr id="11268" name="Picture 1">
            <a:extLst>
              <a:ext uri="{FF2B5EF4-FFF2-40B4-BE49-F238E27FC236}">
                <a16:creationId xmlns:a16="http://schemas.microsoft.com/office/drawing/2014/main" id="{78A116A8-27BD-EA9A-3BE7-6AEFA4798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3865563"/>
            <a:ext cx="15827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">
            <a:extLst>
              <a:ext uri="{FF2B5EF4-FFF2-40B4-BE49-F238E27FC236}">
                <a16:creationId xmlns:a16="http://schemas.microsoft.com/office/drawing/2014/main" id="{1C0AF3AA-EC7B-8E06-F0A7-44EE36B8F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4038600"/>
            <a:ext cx="172561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AD4B07-E1CC-A703-B3AD-17027BB997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DE053-7086-B0A1-B579-7A3353861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">
            <a:extLst>
              <a:ext uri="{FF2B5EF4-FFF2-40B4-BE49-F238E27FC236}">
                <a16:creationId xmlns:a16="http://schemas.microsoft.com/office/drawing/2014/main" id="{D5BCC37C-75B5-0D80-AF77-587DC3CA42B8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358774" y="126124"/>
            <a:ext cx="8406091" cy="717331"/>
          </a:xfrm>
        </p:spPr>
        <p:txBody>
          <a:bodyPr anchor="ctr" anchorCtr="0"/>
          <a:lstStyle/>
          <a:p>
            <a:r>
              <a:rPr lang="lv-LV" altLang="lv-LV" sz="2800" cap="all" dirty="0" err="1">
                <a:latin typeface="DM Sans Medium" pitchFamily="2" charset="-70"/>
              </a:rPr>
              <a:t>Pēcdzemdību</a:t>
            </a:r>
            <a:r>
              <a:rPr lang="lv-LV" altLang="lv-LV" sz="2800" cap="all" dirty="0">
                <a:latin typeface="DM Sans Medium" pitchFamily="2" charset="-70"/>
              </a:rPr>
              <a:t> periods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48BDC2-828B-4D0D-A36D-684B2F01BC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519472"/>
              </p:ext>
            </p:extLst>
          </p:nvPr>
        </p:nvGraphicFramePr>
        <p:xfrm>
          <a:off x="358774" y="780393"/>
          <a:ext cx="8406090" cy="4236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4995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7A0AB-3F53-1E42-C3D4-D6A0FAD8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">
            <a:extLst>
              <a:ext uri="{FF2B5EF4-FFF2-40B4-BE49-F238E27FC236}">
                <a16:creationId xmlns:a16="http://schemas.microsoft.com/office/drawing/2014/main" id="{B55B32A5-89CC-D660-4B24-9A157530B8E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358774" y="126124"/>
            <a:ext cx="8406091" cy="717331"/>
          </a:xfrm>
        </p:spPr>
        <p:txBody>
          <a:bodyPr anchor="ctr" anchorCtr="0"/>
          <a:lstStyle/>
          <a:p>
            <a:r>
              <a:rPr lang="lv-LV" altLang="lv-LV" sz="2800" cap="all" dirty="0" err="1">
                <a:latin typeface="DM Sans Medium" pitchFamily="2" charset="-70"/>
              </a:rPr>
              <a:t>Pēcdzemdību</a:t>
            </a:r>
            <a:r>
              <a:rPr lang="lv-LV" altLang="lv-LV" sz="2800" cap="all" dirty="0">
                <a:latin typeface="DM Sans Medium" pitchFamily="2" charset="-70"/>
              </a:rPr>
              <a:t> periods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ECFFB47-393C-4D59-9E23-DD55FC7809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700424"/>
              </p:ext>
            </p:extLst>
          </p:nvPr>
        </p:nvGraphicFramePr>
        <p:xfrm>
          <a:off x="441435" y="756744"/>
          <a:ext cx="8087710" cy="4260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7108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B7A21-81BC-0354-4CD7-3C2D69430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">
            <a:extLst>
              <a:ext uri="{FF2B5EF4-FFF2-40B4-BE49-F238E27FC236}">
                <a16:creationId xmlns:a16="http://schemas.microsoft.com/office/drawing/2014/main" id="{510CC760-B893-87B9-840B-E8F0BC4F1BB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358774" y="126124"/>
            <a:ext cx="8406091" cy="717331"/>
          </a:xfrm>
        </p:spPr>
        <p:txBody>
          <a:bodyPr anchor="ctr" anchorCtr="0"/>
          <a:lstStyle/>
          <a:p>
            <a:r>
              <a:rPr lang="lv-LV" altLang="lv-LV" sz="2800" cap="all" dirty="0" err="1">
                <a:latin typeface="DM Sans Medium" pitchFamily="2" charset="-70"/>
              </a:rPr>
              <a:t>Cieņpilna</a:t>
            </a:r>
            <a:r>
              <a:rPr lang="lv-LV" altLang="lv-LV" sz="2800" cap="all" dirty="0">
                <a:latin typeface="DM Sans Medium" pitchFamily="2" charset="-70"/>
              </a:rPr>
              <a:t> attieksme un saziņa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DAC2468-01AE-4E8C-A1A0-E4C776A7FE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613512"/>
              </p:ext>
            </p:extLst>
          </p:nvPr>
        </p:nvGraphicFramePr>
        <p:xfrm>
          <a:off x="268014" y="750570"/>
          <a:ext cx="8702565" cy="4266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1522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8351D-53F0-EDF2-8B8A-AC2900A14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">
            <a:extLst>
              <a:ext uri="{FF2B5EF4-FFF2-40B4-BE49-F238E27FC236}">
                <a16:creationId xmlns:a16="http://schemas.microsoft.com/office/drawing/2014/main" id="{71DAFFA5-9BF9-5D2A-0463-90DE2CC76E47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358774" y="126124"/>
            <a:ext cx="8406091" cy="717331"/>
          </a:xfrm>
        </p:spPr>
        <p:txBody>
          <a:bodyPr anchor="ctr" anchorCtr="0"/>
          <a:lstStyle/>
          <a:p>
            <a:r>
              <a:rPr lang="lv-LV" altLang="lv-LV" sz="2800" cap="all" dirty="0">
                <a:latin typeface="DM Sans Medium" pitchFamily="2" charset="-70"/>
              </a:rPr>
              <a:t>Vardarbības pieredze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B1E52E7-B10C-4791-A0E0-650D87611F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863566"/>
              </p:ext>
            </p:extLst>
          </p:nvPr>
        </p:nvGraphicFramePr>
        <p:xfrm>
          <a:off x="358774" y="1070084"/>
          <a:ext cx="8134244" cy="3809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E696A7C-B7D7-49BD-BAFC-C11233E01290}"/>
              </a:ext>
            </a:extLst>
          </p:cNvPr>
          <p:cNvSpPr/>
          <p:nvPr/>
        </p:nvSpPr>
        <p:spPr>
          <a:xfrm>
            <a:off x="805684" y="3224049"/>
            <a:ext cx="7512270" cy="1150882"/>
          </a:xfrm>
          <a:prstGeom prst="rect">
            <a:avLst/>
          </a:prstGeom>
          <a:noFill/>
          <a:ln>
            <a:solidFill>
              <a:srgbClr val="8830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51233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1204D-0803-5FF5-EE98-226F27CE6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">
            <a:extLst>
              <a:ext uri="{FF2B5EF4-FFF2-40B4-BE49-F238E27FC236}">
                <a16:creationId xmlns:a16="http://schemas.microsoft.com/office/drawing/2014/main" id="{FB608768-FF4E-6BA9-671A-0736AAAE5E0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358774" y="126124"/>
            <a:ext cx="8406091" cy="717331"/>
          </a:xfrm>
        </p:spPr>
        <p:txBody>
          <a:bodyPr anchor="ctr" anchorCtr="0"/>
          <a:lstStyle/>
          <a:p>
            <a:r>
              <a:rPr lang="lv-LV" altLang="lv-LV" sz="2800" cap="all" dirty="0">
                <a:latin typeface="DM Sans Medium" pitchFamily="2" charset="-70"/>
              </a:rPr>
              <a:t>Vides novērtējums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39AD5D7-5E7B-4DD1-ACD7-CE06400AD4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601008"/>
              </p:ext>
            </p:extLst>
          </p:nvPr>
        </p:nvGraphicFramePr>
        <p:xfrm>
          <a:off x="449317" y="750569"/>
          <a:ext cx="8174421" cy="3986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454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109D5-41AB-C0D6-2B84-11394854D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">
            <a:extLst>
              <a:ext uri="{FF2B5EF4-FFF2-40B4-BE49-F238E27FC236}">
                <a16:creationId xmlns:a16="http://schemas.microsoft.com/office/drawing/2014/main" id="{02CA7D28-ED44-4657-5E5A-0394367EE97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358775" y="549276"/>
            <a:ext cx="7088188" cy="546428"/>
          </a:xfrm>
        </p:spPr>
        <p:txBody>
          <a:bodyPr/>
          <a:lstStyle/>
          <a:p>
            <a:r>
              <a:rPr lang="lv-LV" altLang="lv-LV" sz="2800" cap="all" dirty="0">
                <a:latin typeface="DM Sans Medium" pitchFamily="2" charset="-70"/>
              </a:rPr>
              <a:t>Aptaujas informācija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CA1A49-C0EE-749B-68EA-3E6B02B24F7B}"/>
              </a:ext>
            </a:extLst>
          </p:cNvPr>
          <p:cNvSpPr txBox="1"/>
          <p:nvPr/>
        </p:nvSpPr>
        <p:spPr>
          <a:xfrm>
            <a:off x="0" y="1094422"/>
            <a:ext cx="86237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6575" lvl="2" indent="-180975" algn="just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87309E"/>
                </a:solidFill>
                <a:latin typeface="DM Sans" pitchFamily="2" charset="0"/>
              </a:rPr>
              <a:t>Datos atspoguļota informācija par 2023. un 2024. gadā notikušajām dzemdībām</a:t>
            </a:r>
          </a:p>
          <a:p>
            <a:pPr marL="536575" lvl="2" indent="-180975" algn="just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87309E"/>
                </a:solidFill>
                <a:latin typeface="DM Sans" pitchFamily="2" charset="0"/>
              </a:rPr>
              <a:t>Kopumā šajā laika posmā anketu aizpildīja 981 respondents </a:t>
            </a:r>
            <a:r>
              <a:rPr lang="lv-LV" b="1" dirty="0">
                <a:solidFill>
                  <a:srgbClr val="87309E"/>
                </a:solidFill>
                <a:latin typeface="DM Sans" pitchFamily="2" charset="0"/>
              </a:rPr>
              <a:t>(t.sk. Rīgas Dzemdību namā 461 respondents)</a:t>
            </a:r>
          </a:p>
          <a:p>
            <a:pPr marL="536575" lvl="2" indent="-180975" algn="just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87309E"/>
                </a:solidFill>
                <a:latin typeface="DM Sans" pitchFamily="2" charset="0"/>
              </a:rPr>
              <a:t>Vidēji dzemdību pieredzē dalījušās 3,6% no kopējā dzemdību skaita </a:t>
            </a:r>
            <a:r>
              <a:rPr lang="lv-LV" b="1" dirty="0">
                <a:solidFill>
                  <a:srgbClr val="87309E"/>
                </a:solidFill>
                <a:latin typeface="DM Sans" pitchFamily="2" charset="0"/>
              </a:rPr>
              <a:t>(Rīgas Dzemdību namā – 5%)</a:t>
            </a:r>
          </a:p>
        </p:txBody>
      </p:sp>
    </p:spTree>
    <p:extLst>
      <p:ext uri="{BB962C8B-B14F-4D97-AF65-F5344CB8AC3E}">
        <p14:creationId xmlns:p14="http://schemas.microsoft.com/office/powerpoint/2010/main" val="287575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8CB19-6AAE-5D68-FC01-B7DB1406D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">
            <a:extLst>
              <a:ext uri="{FF2B5EF4-FFF2-40B4-BE49-F238E27FC236}">
                <a16:creationId xmlns:a16="http://schemas.microsoft.com/office/drawing/2014/main" id="{832EFCB6-21AF-5C3B-363E-FFB3C85B4186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358774" y="126124"/>
            <a:ext cx="8406091" cy="717331"/>
          </a:xfrm>
        </p:spPr>
        <p:txBody>
          <a:bodyPr anchor="ctr" anchorCtr="0"/>
          <a:lstStyle/>
          <a:p>
            <a:r>
              <a:rPr lang="lv-LV" altLang="lv-LV" sz="2800" cap="all" dirty="0">
                <a:latin typeface="DM Sans Medium" pitchFamily="2" charset="-70"/>
              </a:rPr>
              <a:t>Rekomendēšanas indekss (NPS)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5013AB6-9E87-431C-8EDA-BAAD4D31A2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374552"/>
              </p:ext>
            </p:extLst>
          </p:nvPr>
        </p:nvGraphicFramePr>
        <p:xfrm>
          <a:off x="922282" y="843455"/>
          <a:ext cx="6952593" cy="3783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9D7157B-E546-83FE-3B22-C6FD2E0815F8}"/>
              </a:ext>
            </a:extLst>
          </p:cNvPr>
          <p:cNvSpPr txBox="1"/>
          <p:nvPr/>
        </p:nvSpPr>
        <p:spPr>
          <a:xfrm>
            <a:off x="840828" y="4702009"/>
            <a:ext cx="67423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" pitchFamily="2" charset="0"/>
                <a:cs typeface="Arial" panose="020B0604020202020204" pitchFamily="34" charset="0"/>
              </a:rPr>
              <a:t>*Rekomendācijas indekss = Lojālie (9-10) - Nelabvēlīgie (0-6). Vērtējumam tiek izmantota skala no 0 līdz 10, kur 0 nozīmē “Noteikti neieteiktu”, bet 10 – “Noteikti ieteiktu”. </a:t>
            </a:r>
          </a:p>
        </p:txBody>
      </p:sp>
    </p:spTree>
    <p:extLst>
      <p:ext uri="{BB962C8B-B14F-4D97-AF65-F5344CB8AC3E}">
        <p14:creationId xmlns:p14="http://schemas.microsoft.com/office/powerpoint/2010/main" val="1426870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8C508-0E78-6B96-E3CB-B0F146ACA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">
            <a:extLst>
              <a:ext uri="{FF2B5EF4-FFF2-40B4-BE49-F238E27FC236}">
                <a16:creationId xmlns:a16="http://schemas.microsoft.com/office/drawing/2014/main" id="{1B0F6D28-4F23-4E1C-DB02-383E51F955C2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358774" y="126124"/>
            <a:ext cx="8406091" cy="717331"/>
          </a:xfrm>
        </p:spPr>
        <p:txBody>
          <a:bodyPr anchor="ctr" anchorCtr="0"/>
          <a:lstStyle/>
          <a:p>
            <a:r>
              <a:rPr lang="lv-LV" altLang="lv-LV" sz="2800" cap="all" dirty="0">
                <a:latin typeface="DM Sans Medium" pitchFamily="2" charset="-70"/>
              </a:rPr>
              <a:t>Pirmsdzemdību un dzemdību pieredze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8339C1E-7DD6-442B-99EC-10D5D9D6EB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330787"/>
              </p:ext>
            </p:extLst>
          </p:nvPr>
        </p:nvGraphicFramePr>
        <p:xfrm>
          <a:off x="441433" y="843455"/>
          <a:ext cx="8111359" cy="3894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4054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85684-0FB7-DC75-D132-13C780355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">
            <a:extLst>
              <a:ext uri="{FF2B5EF4-FFF2-40B4-BE49-F238E27FC236}">
                <a16:creationId xmlns:a16="http://schemas.microsoft.com/office/drawing/2014/main" id="{44207107-E1B0-7E1D-DDA3-32F8731886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358774" y="126124"/>
            <a:ext cx="8406091" cy="717331"/>
          </a:xfrm>
        </p:spPr>
        <p:txBody>
          <a:bodyPr anchor="ctr" anchorCtr="0"/>
          <a:lstStyle/>
          <a:p>
            <a:r>
              <a:rPr lang="lv-LV" altLang="lv-LV" sz="2800" cap="all" dirty="0">
                <a:latin typeface="DM Sans Medium" pitchFamily="2" charset="-70"/>
              </a:rPr>
              <a:t>Pirmsdzemdību un dzemdību pieredze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B997EDA-0C76-4056-F652-BFBCACCB6E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625489"/>
              </p:ext>
            </p:extLst>
          </p:nvPr>
        </p:nvGraphicFramePr>
        <p:xfrm>
          <a:off x="871154" y="1016876"/>
          <a:ext cx="7121964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F86091F-6903-177D-B015-708958952B95}"/>
              </a:ext>
            </a:extLst>
          </p:cNvPr>
          <p:cNvSpPr/>
          <p:nvPr/>
        </p:nvSpPr>
        <p:spPr>
          <a:xfrm>
            <a:off x="871155" y="3287110"/>
            <a:ext cx="7121964" cy="1158766"/>
          </a:xfrm>
          <a:prstGeom prst="rect">
            <a:avLst/>
          </a:prstGeom>
          <a:noFill/>
          <a:ln>
            <a:solidFill>
              <a:srgbClr val="8830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0289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6EADD-2782-86CA-2B10-19C334658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">
            <a:extLst>
              <a:ext uri="{FF2B5EF4-FFF2-40B4-BE49-F238E27FC236}">
                <a16:creationId xmlns:a16="http://schemas.microsoft.com/office/drawing/2014/main" id="{F64C5662-766E-B83C-ADF9-9300385749BE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358774" y="126124"/>
            <a:ext cx="8406091" cy="717331"/>
          </a:xfrm>
        </p:spPr>
        <p:txBody>
          <a:bodyPr anchor="ctr" anchorCtr="0"/>
          <a:lstStyle/>
          <a:p>
            <a:r>
              <a:rPr lang="lv-LV" altLang="lv-LV" sz="2800" cap="all" dirty="0">
                <a:latin typeface="DM Sans Medium" pitchFamily="2" charset="-70"/>
              </a:rPr>
              <a:t>Pirmsdzemdību un dzemdību pieredze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9460709-BD52-45C1-861D-B4C30EB22A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551461"/>
              </p:ext>
            </p:extLst>
          </p:nvPr>
        </p:nvGraphicFramePr>
        <p:xfrm>
          <a:off x="579491" y="1016876"/>
          <a:ext cx="7204842" cy="3799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368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D786E-67AC-37BB-378B-733F33442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">
            <a:extLst>
              <a:ext uri="{FF2B5EF4-FFF2-40B4-BE49-F238E27FC236}">
                <a16:creationId xmlns:a16="http://schemas.microsoft.com/office/drawing/2014/main" id="{196E542F-E266-F040-6631-DC37F18DD524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358774" y="126124"/>
            <a:ext cx="8406091" cy="717331"/>
          </a:xfrm>
        </p:spPr>
        <p:txBody>
          <a:bodyPr anchor="ctr" anchorCtr="0"/>
          <a:lstStyle/>
          <a:p>
            <a:r>
              <a:rPr lang="lv-LV" altLang="lv-LV" sz="2800" cap="all" dirty="0">
                <a:latin typeface="DM Sans Medium" pitchFamily="2" charset="-70"/>
              </a:rPr>
              <a:t>dzemdību pieredze: </a:t>
            </a:r>
            <a:r>
              <a:rPr lang="lv-LV" sz="2400" b="1" i="0" dirty="0" err="1">
                <a:effectLst/>
                <a:latin typeface="DM Sans" pitchFamily="2" charset="0"/>
              </a:rPr>
              <a:t>Vaginālas</a:t>
            </a:r>
            <a:r>
              <a:rPr lang="lv-LV" sz="2400" b="1" i="0" dirty="0">
                <a:effectLst/>
                <a:latin typeface="DM Sans" pitchFamily="2" charset="0"/>
              </a:rPr>
              <a:t> spontānas dzemdības</a:t>
            </a:r>
            <a:endParaRPr lang="lv-LV" altLang="lv-LV" sz="2800" cap="all" dirty="0">
              <a:latin typeface="DM Sans" pitchFamily="2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BBC0420-D9FC-4F2F-98B9-D0FE71B0F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014453"/>
              </p:ext>
            </p:extLst>
          </p:nvPr>
        </p:nvGraphicFramePr>
        <p:xfrm>
          <a:off x="358774" y="737958"/>
          <a:ext cx="7177143" cy="207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ACF549E-3110-48C1-ACFA-D438ECA335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195411"/>
              </p:ext>
            </p:extLst>
          </p:nvPr>
        </p:nvGraphicFramePr>
        <p:xfrm>
          <a:off x="1831034" y="2814145"/>
          <a:ext cx="6758940" cy="207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760F62A-44CB-117D-2923-C135FF472598}"/>
              </a:ext>
            </a:extLst>
          </p:cNvPr>
          <p:cNvSpPr/>
          <p:nvPr/>
        </p:nvSpPr>
        <p:spPr>
          <a:xfrm>
            <a:off x="1158767" y="2104697"/>
            <a:ext cx="6258910" cy="467054"/>
          </a:xfrm>
          <a:prstGeom prst="rect">
            <a:avLst/>
          </a:prstGeom>
          <a:noFill/>
          <a:ln>
            <a:solidFill>
              <a:srgbClr val="8830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8385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8BCD2-E007-36C5-5A28-F073FC453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">
            <a:extLst>
              <a:ext uri="{FF2B5EF4-FFF2-40B4-BE49-F238E27FC236}">
                <a16:creationId xmlns:a16="http://schemas.microsoft.com/office/drawing/2014/main" id="{30B5737B-4CEC-761B-9D67-BD85CA37FAA6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358774" y="126124"/>
            <a:ext cx="8406091" cy="717331"/>
          </a:xfrm>
        </p:spPr>
        <p:txBody>
          <a:bodyPr anchor="ctr" anchorCtr="0"/>
          <a:lstStyle/>
          <a:p>
            <a:r>
              <a:rPr lang="lv-LV" altLang="lv-LV" sz="2800" cap="all" dirty="0">
                <a:latin typeface="DM Sans Medium" pitchFamily="2" charset="-70"/>
              </a:rPr>
              <a:t>dzemdību pieredze: </a:t>
            </a:r>
            <a:r>
              <a:rPr lang="lv-LV" sz="2000" b="1" i="0" dirty="0" err="1">
                <a:effectLst/>
                <a:latin typeface="DM Sans" pitchFamily="2" charset="0"/>
              </a:rPr>
              <a:t>Vaginālas</a:t>
            </a:r>
            <a:r>
              <a:rPr lang="lv-LV" sz="2000" b="1" i="0" dirty="0">
                <a:effectLst/>
                <a:latin typeface="DM Sans" pitchFamily="2" charset="0"/>
              </a:rPr>
              <a:t> instrumentālas dzemdības</a:t>
            </a:r>
            <a:endParaRPr lang="lv-LV" altLang="lv-LV" sz="2800" cap="all" dirty="0">
              <a:latin typeface="DM Sans" pitchFamily="2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8052FA7-210F-4980-94CB-390F753A8A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631027"/>
              </p:ext>
            </p:extLst>
          </p:nvPr>
        </p:nvGraphicFramePr>
        <p:xfrm>
          <a:off x="358774" y="698543"/>
          <a:ext cx="6995840" cy="207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E071C8E-35EC-48FC-9FED-E47B6CF70E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134207"/>
              </p:ext>
            </p:extLst>
          </p:nvPr>
        </p:nvGraphicFramePr>
        <p:xfrm>
          <a:off x="2108401" y="2941190"/>
          <a:ext cx="6736054" cy="197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5244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87F64-0965-440B-AA40-44083F535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">
            <a:extLst>
              <a:ext uri="{FF2B5EF4-FFF2-40B4-BE49-F238E27FC236}">
                <a16:creationId xmlns:a16="http://schemas.microsoft.com/office/drawing/2014/main" id="{556CA2DA-1A50-2EDB-0D53-F43F3381266A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358774" y="126124"/>
            <a:ext cx="8406091" cy="717331"/>
          </a:xfrm>
        </p:spPr>
        <p:txBody>
          <a:bodyPr anchor="ctr" anchorCtr="0"/>
          <a:lstStyle/>
          <a:p>
            <a:r>
              <a:rPr lang="lv-LV" altLang="lv-LV" sz="2800" cap="all" dirty="0">
                <a:latin typeface="DM Sans Medium" pitchFamily="2" charset="-70"/>
              </a:rPr>
              <a:t>dzemdību pieredze: </a:t>
            </a:r>
            <a:r>
              <a:rPr lang="lv-LV" b="1" i="0" dirty="0">
                <a:effectLst/>
                <a:latin typeface="DM Sans" pitchFamily="2" charset="0"/>
              </a:rPr>
              <a:t>Ķeizargrieziena dzemdības</a:t>
            </a:r>
            <a:endParaRPr lang="lv-LV" altLang="lv-LV" sz="2800" cap="all" dirty="0">
              <a:latin typeface="DM Sans" pitchFamily="2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21FE5FD-12B8-4A8E-B58D-AE6CA316E7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356705"/>
              </p:ext>
            </p:extLst>
          </p:nvPr>
        </p:nvGraphicFramePr>
        <p:xfrm>
          <a:off x="358774" y="687639"/>
          <a:ext cx="7541567" cy="227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5864EFD-5D31-4B31-8B91-6CFC49B937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354071"/>
              </p:ext>
            </p:extLst>
          </p:nvPr>
        </p:nvGraphicFramePr>
        <p:xfrm>
          <a:off x="1815268" y="3078216"/>
          <a:ext cx="6784822" cy="2021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4007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E6DAB28-19F5-45C4-AA38-70DE07BDA885}" vid="{B9A28E41-8B77-4F3D-80D2-84E5B6222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Presentation_ar jauno_logo</Template>
  <TotalTime>3113</TotalTime>
  <Words>570</Words>
  <Application>Microsoft Office PowerPoint</Application>
  <PresentationFormat>On-screen Show (16:9)</PresentationFormat>
  <Paragraphs>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DM Sans</vt:lpstr>
      <vt:lpstr>DM Sans Medium</vt:lpstr>
      <vt:lpstr>Lucida Grande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Baiba Auzāne</dc:creator>
  <cp:lastModifiedBy>Baiba Auzāne</cp:lastModifiedBy>
  <cp:revision>146</cp:revision>
  <dcterms:created xsi:type="dcterms:W3CDTF">2023-12-13T10:47:41Z</dcterms:created>
  <dcterms:modified xsi:type="dcterms:W3CDTF">2025-05-26T07:24:32Z</dcterms:modified>
</cp:coreProperties>
</file>